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2" r:id="rId6"/>
    <p:sldId id="263" r:id="rId7"/>
    <p:sldId id="264" r:id="rId8"/>
    <p:sldId id="265" r:id="rId9"/>
    <p:sldId id="266" r:id="rId10"/>
    <p:sldId id="260" r:id="rId11"/>
    <p:sldId id="261" r:id="rId12"/>
    <p:sldId id="268" r:id="rId13"/>
    <p:sldId id="269" r:id="rId14"/>
    <p:sldId id="270" r:id="rId15"/>
    <p:sldId id="271" r:id="rId16"/>
    <p:sldId id="272" r:id="rId17"/>
    <p:sldId id="278" r:id="rId18"/>
    <p:sldId id="279" r:id="rId19"/>
    <p:sldId id="273" r:id="rId20"/>
    <p:sldId id="274" r:id="rId21"/>
    <p:sldId id="275" r:id="rId22"/>
    <p:sldId id="276" r:id="rId23"/>
    <p:sldId id="280" r:id="rId24"/>
    <p:sldId id="277" r:id="rId25"/>
    <p:sldId id="281" r:id="rId26"/>
    <p:sldId id="282" r:id="rId27"/>
    <p:sldId id="283" r:id="rId28"/>
    <p:sldId id="287" r:id="rId29"/>
    <p:sldId id="284" r:id="rId30"/>
    <p:sldId id="285"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13566A-5B3C-4A49-8F09-54F5ABF3A1B4}" type="datetimeFigureOut">
              <a:rPr lang="fr-FR" smtClean="0"/>
              <a:pPr/>
              <a:t>03/12/2013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A61B8D-F746-47E1-A1B2-DAF972AE7872}"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5A61B8D-F746-47E1-A1B2-DAF972AE7872}" type="slidenum">
              <a:rPr lang="fr-FR" smtClean="0"/>
              <a:pPr/>
              <a:t>25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03/12/2013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03/12/2013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03/12/2013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03/12/2013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03/12/2013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03/12/2013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03/12/2013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03/12/2013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03/12/2013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03/12/2013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03/12/2013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03/12/2013</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commons.wikimedia.org/wiki/File:Jean_Dorst.JPG"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commons.wikimedia.org/wiki/File:Spiraljetty.jpg"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legifrance.gouv.fr/affichTexte.do;jsessionid=9EC31E371C97D3B2BB113F69BFCED137.tpdjo08v_3?cidTexte=LEGITEXT000006071193&amp;dateTexte=&amp;categorieLien=ci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commons.wikimedia.org/wiki/File:San_Francesco.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b="1" dirty="0" smtClean="0"/>
              <a:t>L’engagement dans la protection de l’Environnement</a:t>
            </a:r>
            <a:endParaRPr lang="fr-FR" b="1" dirty="0"/>
          </a:p>
        </p:txBody>
      </p:sp>
      <p:sp>
        <p:nvSpPr>
          <p:cNvPr id="3" name="Sous-titre 2"/>
          <p:cNvSpPr>
            <a:spLocks noGrp="1"/>
          </p:cNvSpPr>
          <p:nvPr>
            <p:ph type="subTitle" idx="1"/>
          </p:nvPr>
        </p:nvSpPr>
        <p:spPr/>
        <p:txBody>
          <a:bodyPr>
            <a:normAutofit fontScale="70000" lnSpcReduction="20000"/>
          </a:bodyPr>
          <a:lstStyle/>
          <a:p>
            <a:endParaRPr lang="fr-FR" b="1" i="1" dirty="0" smtClean="0">
              <a:solidFill>
                <a:schemeClr val="tx1"/>
              </a:solidFill>
            </a:endParaRPr>
          </a:p>
          <a:p>
            <a:endParaRPr lang="fr-FR" b="1" i="1" dirty="0" smtClean="0">
              <a:solidFill>
                <a:schemeClr val="tx1"/>
              </a:solidFill>
            </a:endParaRPr>
          </a:p>
          <a:p>
            <a:r>
              <a:rPr lang="fr-FR" b="1" i="1" dirty="0" err="1" smtClean="0">
                <a:solidFill>
                  <a:schemeClr val="tx1"/>
                </a:solidFill>
              </a:rPr>
              <a:t>ECP</a:t>
            </a:r>
            <a:r>
              <a:rPr lang="fr-FR" b="1" i="1" dirty="0" smtClean="0">
                <a:solidFill>
                  <a:schemeClr val="tx1"/>
                </a:solidFill>
              </a:rPr>
              <a:t>, LE 3 décembre 2013</a:t>
            </a:r>
          </a:p>
          <a:p>
            <a:endParaRPr lang="fr-FR" b="1" i="1" dirty="0" smtClean="0">
              <a:solidFill>
                <a:schemeClr val="tx1"/>
              </a:solidFill>
            </a:endParaRPr>
          </a:p>
          <a:p>
            <a:r>
              <a:rPr lang="fr-FR" b="1" i="1" dirty="0" smtClean="0">
                <a:solidFill>
                  <a:schemeClr val="tx1"/>
                </a:solidFill>
              </a:rPr>
              <a:t>                         Philippe </a:t>
            </a:r>
            <a:r>
              <a:rPr lang="fr-FR" b="1" i="1" dirty="0" err="1" smtClean="0">
                <a:solidFill>
                  <a:schemeClr val="tx1"/>
                </a:solidFill>
              </a:rPr>
              <a:t>Guttinger</a:t>
            </a:r>
            <a:endParaRPr lang="fr-FR" b="1" i="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 </a:t>
            </a:r>
            <a:br>
              <a:rPr lang="fr-FR" b="1" dirty="0" smtClean="0"/>
            </a:br>
            <a:r>
              <a:rPr lang="fr-FR" b="1" u="sng" dirty="0" smtClean="0"/>
              <a:t>B) La rationalité scientifique</a:t>
            </a:r>
            <a:r>
              <a:rPr lang="fr-FR" b="1" dirty="0" smtClean="0"/>
              <a:t/>
            </a:r>
            <a:br>
              <a:rPr lang="fr-FR" b="1" dirty="0" smtClean="0"/>
            </a:br>
            <a:r>
              <a:rPr lang="fr-FR" b="1" dirty="0" smtClean="0"/>
              <a:t> Rachel Carson </a:t>
            </a:r>
            <a:br>
              <a:rPr lang="fr-FR" b="1" dirty="0" smtClean="0"/>
            </a:br>
            <a:endParaRPr lang="fr-FR" b="1" dirty="0"/>
          </a:p>
        </p:txBody>
      </p:sp>
      <p:sp>
        <p:nvSpPr>
          <p:cNvPr id="3" name="Espace réservé du contenu 2"/>
          <p:cNvSpPr>
            <a:spLocks noGrp="1"/>
          </p:cNvSpPr>
          <p:nvPr>
            <p:ph idx="1"/>
          </p:nvPr>
        </p:nvSpPr>
        <p:spPr>
          <a:xfrm>
            <a:off x="457200" y="1628800"/>
            <a:ext cx="8075240" cy="4497363"/>
          </a:xfrm>
        </p:spPr>
        <p:txBody>
          <a:bodyPr/>
          <a:lstStyle/>
          <a:p>
            <a:pPr>
              <a:buNone/>
            </a:pPr>
            <a:r>
              <a:rPr lang="fr-FR" b="1" i="1" dirty="0" smtClean="0"/>
              <a:t>                   Printemps Silencieux</a:t>
            </a:r>
            <a:r>
              <a:rPr lang="fr-FR" b="1" dirty="0" smtClean="0"/>
              <a:t> (1962)</a:t>
            </a:r>
            <a:endParaRPr lang="fr-FR" dirty="0"/>
          </a:p>
        </p:txBody>
      </p:sp>
      <p:pic>
        <p:nvPicPr>
          <p:cNvPr id="4" name="Image 3" descr="http://wa2.www.unesco.org/new/typo3temp/pics/5d067c7b78.png"/>
          <p:cNvPicPr/>
          <p:nvPr/>
        </p:nvPicPr>
        <p:blipFill>
          <a:blip r:embed="rId2" cstate="print"/>
          <a:srcRect/>
          <a:stretch>
            <a:fillRect/>
          </a:stretch>
        </p:blipFill>
        <p:spPr bwMode="auto">
          <a:xfrm>
            <a:off x="1043608" y="2348880"/>
            <a:ext cx="6624736" cy="345638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Rachel Carson</a:t>
            </a:r>
            <a:endParaRPr lang="fr-FR" dirty="0"/>
          </a:p>
        </p:txBody>
      </p:sp>
      <p:sp>
        <p:nvSpPr>
          <p:cNvPr id="3" name="Espace réservé du contenu 2"/>
          <p:cNvSpPr>
            <a:spLocks noGrp="1"/>
          </p:cNvSpPr>
          <p:nvPr>
            <p:ph idx="1"/>
          </p:nvPr>
        </p:nvSpPr>
        <p:spPr/>
        <p:txBody>
          <a:bodyPr/>
          <a:lstStyle/>
          <a:p>
            <a:pPr algn="just"/>
            <a:r>
              <a:rPr lang="fr-FR" b="1" i="1" dirty="0" smtClean="0"/>
              <a:t>« Ici et là, nous prenons conscience que l’homme, loin d’être le seigneur de toute la création, fait lui-même partie de la nature, soumis aux mêmes forces cosmiques qui contrôlent toutes les autres formes de vie. Son bien-être, et probablement sa survie dépendent de sa capacité d’apprendre à vivre en harmonie avec ces forces au lieu de les combattre. »</a:t>
            </a:r>
            <a:endParaRPr lang="fr-FR" dirty="0" smtClean="0"/>
          </a:p>
          <a:p>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900" b="1" dirty="0" smtClean="0"/>
              <a:t>Jean </a:t>
            </a:r>
            <a:r>
              <a:rPr lang="fr-FR" sz="4900" b="1" dirty="0" err="1" smtClean="0"/>
              <a:t>Dorst</a:t>
            </a:r>
            <a:r>
              <a:rPr lang="fr-FR" sz="4900" b="1" dirty="0" smtClean="0"/>
              <a:t> </a:t>
            </a:r>
            <a:r>
              <a:rPr lang="fr-FR" b="1" dirty="0" smtClean="0"/>
              <a:t/>
            </a:r>
            <a:br>
              <a:rPr lang="fr-FR" b="1" dirty="0" smtClean="0"/>
            </a:br>
            <a:r>
              <a:rPr lang="fr-FR" b="1" i="1" dirty="0" smtClean="0"/>
              <a:t>Avant que Nature meure</a:t>
            </a:r>
            <a:r>
              <a:rPr lang="fr-FR" dirty="0" smtClean="0"/>
              <a:t> </a:t>
            </a:r>
            <a:r>
              <a:rPr lang="fr-FR" b="1" dirty="0" smtClean="0"/>
              <a:t> (1965)</a:t>
            </a:r>
            <a:endParaRPr lang="fr-FR" b="1" dirty="0"/>
          </a:p>
        </p:txBody>
      </p:sp>
      <p:pic>
        <p:nvPicPr>
          <p:cNvPr id="6" name="Espace réservé du contenu 5" descr="http://alerte-environnement.fr/wp-content/uploads/2009/06/avant.jpeg"/>
          <p:cNvPicPr>
            <a:picLocks noGrp="1"/>
          </p:cNvPicPr>
          <p:nvPr>
            <p:ph idx="1"/>
          </p:nvPr>
        </p:nvPicPr>
        <p:blipFill>
          <a:blip r:embed="rId2" cstate="print"/>
          <a:srcRect/>
          <a:stretch>
            <a:fillRect/>
          </a:stretch>
        </p:blipFill>
        <p:spPr bwMode="auto">
          <a:xfrm>
            <a:off x="467544" y="2132856"/>
            <a:ext cx="3240360" cy="3720455"/>
          </a:xfrm>
          <a:prstGeom prst="rect">
            <a:avLst/>
          </a:prstGeom>
          <a:noFill/>
          <a:ln w="9525">
            <a:noFill/>
            <a:miter lim="800000"/>
            <a:headEnd/>
            <a:tailEnd/>
          </a:ln>
        </p:spPr>
      </p:pic>
      <p:pic>
        <p:nvPicPr>
          <p:cNvPr id="7" name="Image 6" descr="http://upload.wikimedia.org/wikipedia/commons/6/61/Jean_Dorst.JPG">
            <a:hlinkClick r:id="rId3"/>
          </p:cNvPr>
          <p:cNvPicPr/>
          <p:nvPr/>
        </p:nvPicPr>
        <p:blipFill>
          <a:blip r:embed="rId4" cstate="print"/>
          <a:srcRect/>
          <a:stretch>
            <a:fillRect/>
          </a:stretch>
        </p:blipFill>
        <p:spPr bwMode="auto">
          <a:xfrm>
            <a:off x="6084168" y="1484784"/>
            <a:ext cx="2250356" cy="2389609"/>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Jean </a:t>
            </a:r>
            <a:r>
              <a:rPr lang="fr-FR" b="1" dirty="0" err="1" smtClean="0"/>
              <a:t>Dorst</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 Certains philosophes ne craignent pas d’affirmer que l’humanité fait fausse route. S’il ne nous appartient pas de les suivre, nous pouvons néanmoins affirmer avec tous les biologistes que l’homme a fait une erreur capitale en croyant pouvoir s’isoler de la nature et ne plus respecter certaines lois de portée générale. Il y a depuis longtemps divorce entre l’homme et son milieu. Il convient, même si cela coûte à notre orgueil, de signer un nouveau pacte avec la nature nous permettant de vivre en harmonie avec elle. Quelle que soit la position métaphysique adoptée et la place accordée à l’espèce humaine, l’homme n’a pas le droit de détruire les autres espèces. » </a:t>
            </a:r>
          </a:p>
          <a:p>
            <a:r>
              <a:rPr lang="fr-FR" dirty="0" smtClean="0"/>
              <a:t>« La nature ne sera en définitive sauvée que par notre cœur. »</a:t>
            </a:r>
          </a:p>
          <a:p>
            <a:endParaRPr lang="fr-FR" dirty="0" smtClean="0"/>
          </a:p>
          <a:p>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548680"/>
            <a:ext cx="8229600" cy="1152128"/>
          </a:xfrm>
        </p:spPr>
        <p:txBody>
          <a:bodyPr>
            <a:normAutofit fontScale="90000"/>
          </a:bodyPr>
          <a:lstStyle/>
          <a:p>
            <a:r>
              <a:rPr lang="fr-FR" b="1" dirty="0" smtClean="0"/>
              <a:t>Christophe </a:t>
            </a:r>
            <a:r>
              <a:rPr lang="fr-FR" b="1" dirty="0" err="1" smtClean="0"/>
              <a:t>Bonneuil</a:t>
            </a:r>
            <a:r>
              <a:rPr lang="fr-FR" b="1" dirty="0" smtClean="0"/>
              <a:t> </a:t>
            </a:r>
            <a:br>
              <a:rPr lang="fr-FR" b="1" dirty="0" smtClean="0"/>
            </a:br>
            <a:r>
              <a:rPr lang="fr-FR" b="1" dirty="0" smtClean="0"/>
              <a:t>et</a:t>
            </a:r>
            <a:r>
              <a:rPr lang="fr-FR" dirty="0" smtClean="0"/>
              <a:t> </a:t>
            </a:r>
            <a:r>
              <a:rPr lang="fr-FR" b="1" dirty="0" smtClean="0"/>
              <a:t>Jean-Baptiste </a:t>
            </a:r>
            <a:r>
              <a:rPr lang="fr-FR" b="1" dirty="0" err="1" smtClean="0"/>
              <a:t>Fressoz</a:t>
            </a:r>
            <a:r>
              <a:rPr lang="fr-FR" b="1" dirty="0" smtClean="0"/>
              <a:t> </a:t>
            </a:r>
            <a:r>
              <a:rPr lang="fr-FR" sz="4000" b="1" dirty="0" smtClean="0"/>
              <a:t/>
            </a:r>
            <a:br>
              <a:rPr lang="fr-FR" sz="4000" b="1" dirty="0" smtClean="0"/>
            </a:br>
            <a:r>
              <a:rPr lang="fr-FR" sz="3100" b="1" i="1" dirty="0" smtClean="0"/>
              <a:t>L’Événement </a:t>
            </a:r>
            <a:r>
              <a:rPr lang="fr-FR" sz="3100" b="1" i="1" dirty="0" err="1" smtClean="0"/>
              <a:t>anthropocène</a:t>
            </a:r>
            <a:r>
              <a:rPr lang="fr-FR" sz="3100" b="1" i="1" dirty="0" smtClean="0"/>
              <a:t>. La Terre, l'histoire et nous</a:t>
            </a:r>
            <a:r>
              <a:rPr lang="fr-FR" sz="3100" b="1" dirty="0" smtClean="0"/>
              <a:t> (2013)</a:t>
            </a:r>
            <a:endParaRPr lang="fr-FR" sz="3100" b="1" dirty="0"/>
          </a:p>
        </p:txBody>
      </p:sp>
      <p:pic>
        <p:nvPicPr>
          <p:cNvPr id="7" name="Espace réservé du contenu 6" descr="http://idata.over-blog.com/0/08/90/00/couvertures/9782021135008-0-1769411.jpg"/>
          <p:cNvPicPr>
            <a:picLocks noGrp="1"/>
          </p:cNvPicPr>
          <p:nvPr>
            <p:ph idx="1"/>
          </p:nvPr>
        </p:nvPicPr>
        <p:blipFill>
          <a:blip r:embed="rId2" cstate="print"/>
          <a:srcRect/>
          <a:stretch>
            <a:fillRect/>
          </a:stretch>
        </p:blipFill>
        <p:spPr bwMode="auto">
          <a:xfrm>
            <a:off x="2411760" y="2708920"/>
            <a:ext cx="4176464" cy="381642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Christophe </a:t>
            </a:r>
            <a:r>
              <a:rPr lang="fr-FR" b="1" dirty="0" err="1" smtClean="0"/>
              <a:t>Bonneuil</a:t>
            </a:r>
            <a:r>
              <a:rPr lang="fr-FR" b="1" dirty="0" smtClean="0"/>
              <a:t> </a:t>
            </a:r>
            <a:br>
              <a:rPr lang="fr-FR" b="1" dirty="0" smtClean="0"/>
            </a:br>
            <a:r>
              <a:rPr lang="fr-FR" b="1" dirty="0" smtClean="0"/>
              <a:t>et</a:t>
            </a:r>
            <a:r>
              <a:rPr lang="fr-FR" dirty="0" smtClean="0"/>
              <a:t> </a:t>
            </a:r>
            <a:r>
              <a:rPr lang="fr-FR" b="1" dirty="0" smtClean="0"/>
              <a:t>Jean-Baptiste </a:t>
            </a:r>
            <a:r>
              <a:rPr lang="fr-FR" b="1" dirty="0" err="1" smtClean="0"/>
              <a:t>Fressoz</a:t>
            </a:r>
            <a:endParaRPr lang="fr-FR" dirty="0"/>
          </a:p>
        </p:txBody>
      </p:sp>
      <p:sp>
        <p:nvSpPr>
          <p:cNvPr id="3" name="Espace réservé du contenu 2"/>
          <p:cNvSpPr>
            <a:spLocks noGrp="1"/>
          </p:cNvSpPr>
          <p:nvPr>
            <p:ph idx="1"/>
          </p:nvPr>
        </p:nvSpPr>
        <p:spPr/>
        <p:txBody>
          <a:bodyPr>
            <a:normAutofit fontScale="70000" lnSpcReduction="20000"/>
          </a:bodyPr>
          <a:lstStyle/>
          <a:p>
            <a:pPr algn="just"/>
            <a:r>
              <a:rPr lang="fr-FR" b="1" dirty="0" smtClean="0"/>
              <a:t>« Ce n’est pas la fin du monde mais celle d’une ère assurément. Si les 11 500 dernières années ont connu des conditions de vie relativement stables permettant à l’homme de sauter de la terre labourée du néolithique au sol lunaire, désormais nous filons vers l’inconnu. La planète est entrée dans une nouvelle ère géologique baptisée </a:t>
            </a:r>
            <a:r>
              <a:rPr lang="fr-FR" b="1" dirty="0" err="1" smtClean="0"/>
              <a:t>anthropocène</a:t>
            </a:r>
            <a:r>
              <a:rPr lang="fr-FR" b="1" dirty="0" smtClean="0"/>
              <a:t>, née il y a deux siècles avec la révolution thermo-industrielle. »</a:t>
            </a:r>
          </a:p>
          <a:p>
            <a:pPr algn="just"/>
            <a:r>
              <a:rPr lang="fr-FR" b="1" dirty="0" smtClean="0"/>
              <a:t>« Dire qu’on est entrés dans l’</a:t>
            </a:r>
            <a:r>
              <a:rPr lang="fr-FR" b="1" dirty="0" err="1" smtClean="0"/>
              <a:t>anthropocène</a:t>
            </a:r>
            <a:r>
              <a:rPr lang="fr-FR" b="1" dirty="0" smtClean="0"/>
              <a:t>, c’est dire qu’il ne s’agit pas d’une crise passagère, qu’on peut oublier entre deux Sommets de la Terre au nom de la sacro-sainte croissance, mais d’une révolution géologique d’origine humaine. L’histoire humaine a rendez-vous avec l’histoire de la Terre : les humains pèsent sur le devenir géologique de la planète, tandis que les limites et les processus globaux de la Terre ont fait irruption sur la scène politique, dans nos vies quotidiennes, dans nos corps. Ce télescopage est sidérant. »</a:t>
            </a:r>
          </a:p>
          <a:p>
            <a:pPr algn="just"/>
            <a:endParaRPr lang="fr-FR"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76672"/>
            <a:ext cx="8229600" cy="1152128"/>
          </a:xfrm>
        </p:spPr>
        <p:txBody>
          <a:bodyPr>
            <a:normAutofit fontScale="90000"/>
          </a:bodyPr>
          <a:lstStyle/>
          <a:p>
            <a:r>
              <a:rPr lang="fr-FR" dirty="0" smtClean="0"/>
              <a:t/>
            </a:r>
            <a:br>
              <a:rPr lang="fr-FR" dirty="0" smtClean="0"/>
            </a:br>
            <a:r>
              <a:rPr lang="fr-FR" sz="3600" b="1" u="sng" dirty="0" smtClean="0"/>
              <a:t>C)  Le brutal changement (ou menace de changement) des conditions de vie ou du cadre de vie </a:t>
            </a:r>
            <a:r>
              <a:rPr lang="fr-FR" dirty="0" smtClean="0"/>
              <a:t/>
            </a:r>
            <a:br>
              <a:rPr lang="fr-FR" dirty="0" smtClean="0"/>
            </a:br>
            <a:r>
              <a:rPr lang="fr-FR" b="1" dirty="0" smtClean="0"/>
              <a:t/>
            </a:r>
            <a:br>
              <a:rPr lang="fr-FR" b="1" dirty="0" smtClean="0"/>
            </a:br>
            <a:endParaRPr lang="fr-FR" dirty="0"/>
          </a:p>
        </p:txBody>
      </p:sp>
      <p:sp>
        <p:nvSpPr>
          <p:cNvPr id="3" name="Espace réservé du contenu 2"/>
          <p:cNvSpPr>
            <a:spLocks noGrp="1"/>
          </p:cNvSpPr>
          <p:nvPr>
            <p:ph idx="1"/>
          </p:nvPr>
        </p:nvSpPr>
        <p:spPr>
          <a:xfrm>
            <a:off x="457200" y="1700808"/>
            <a:ext cx="8229600" cy="4425355"/>
          </a:xfrm>
        </p:spPr>
        <p:txBody>
          <a:bodyPr>
            <a:normAutofit fontScale="92500" lnSpcReduction="20000"/>
          </a:bodyPr>
          <a:lstStyle/>
          <a:p>
            <a:pPr algn="just"/>
            <a:r>
              <a:rPr lang="fr-FR" sz="2400" b="1" dirty="0" smtClean="0"/>
              <a:t>Le « </a:t>
            </a:r>
            <a:r>
              <a:rPr lang="fr-FR" sz="2400" b="1" dirty="0" err="1" smtClean="0"/>
              <a:t>syndrôme</a:t>
            </a:r>
            <a:r>
              <a:rPr lang="fr-FR" sz="2400" b="1" dirty="0" smtClean="0"/>
              <a:t> </a:t>
            </a:r>
            <a:r>
              <a:rPr lang="fr-FR" sz="2400" b="1" dirty="0" err="1" smtClean="0"/>
              <a:t>NIMBY</a:t>
            </a:r>
            <a:r>
              <a:rPr lang="fr-FR" sz="2400" b="1" dirty="0" smtClean="0"/>
              <a:t> » : </a:t>
            </a:r>
          </a:p>
          <a:p>
            <a:pPr algn="just">
              <a:buNone/>
            </a:pPr>
            <a:r>
              <a:rPr lang="fr-FR" sz="2400" b="1" dirty="0" smtClean="0"/>
              <a:t>	Quand l’implantation d’un équipement  (public ou privé) leur crée des nuisances alors qu’ils n’en tirent aucun avantage direct, les riverains proches refusent le projet et réclament qu’il se fasse ailleurs  : « Not In </a:t>
            </a:r>
            <a:r>
              <a:rPr lang="fr-FR" sz="2400" b="1" dirty="0" err="1" smtClean="0"/>
              <a:t>My</a:t>
            </a:r>
            <a:r>
              <a:rPr lang="fr-FR" sz="2400" b="1" dirty="0" smtClean="0"/>
              <a:t> </a:t>
            </a:r>
            <a:r>
              <a:rPr lang="fr-FR" sz="2400" b="1" dirty="0" err="1" smtClean="0"/>
              <a:t>Backyard</a:t>
            </a:r>
            <a:r>
              <a:rPr lang="fr-FR" sz="2400" b="1" dirty="0" smtClean="0"/>
              <a:t> » = « pas dans mon jardin ».</a:t>
            </a:r>
          </a:p>
          <a:p>
            <a:pPr algn="just"/>
            <a:endParaRPr lang="fr-FR" sz="2400" b="1" dirty="0" smtClean="0"/>
          </a:p>
          <a:p>
            <a:pPr algn="just"/>
            <a:r>
              <a:rPr lang="fr-FR" sz="2400" b="1" dirty="0" smtClean="0"/>
              <a:t>Le refus pour des motivations d’intérêt général :</a:t>
            </a:r>
          </a:p>
          <a:p>
            <a:pPr algn="just">
              <a:buNone/>
            </a:pPr>
            <a:r>
              <a:rPr lang="fr-FR" sz="2400" b="1" dirty="0" smtClean="0"/>
              <a:t>	Exemple de la bataille de l’or en Grèce du Nord.</a:t>
            </a:r>
          </a:p>
          <a:p>
            <a:pPr algn="just">
              <a:buNone/>
            </a:pPr>
            <a:endParaRPr lang="fr-FR" sz="2400" b="1" dirty="0" smtClean="0"/>
          </a:p>
          <a:p>
            <a:pPr algn="just"/>
            <a:r>
              <a:rPr lang="fr-FR" sz="2400" b="1" dirty="0" smtClean="0"/>
              <a:t>La logique de la compensation :</a:t>
            </a:r>
          </a:p>
          <a:p>
            <a:pPr algn="just">
              <a:buNone/>
            </a:pPr>
            <a:r>
              <a:rPr lang="fr-FR" sz="2400" b="1" dirty="0" smtClean="0"/>
              <a:t>L’étude d’impact  (loi de 1976 sur la protection de la nature) et la doctrine </a:t>
            </a:r>
            <a:r>
              <a:rPr lang="fr-FR" sz="2400" b="1" i="1" dirty="0" smtClean="0"/>
              <a:t>Éviter, réduire et compenser. </a:t>
            </a:r>
          </a:p>
          <a:p>
            <a:pPr algn="just">
              <a:buNone/>
            </a:pPr>
            <a:r>
              <a:rPr lang="fr-FR" sz="2400" b="1" dirty="0" smtClean="0"/>
              <a:t>Les limites de la compensation environnementale.</a:t>
            </a:r>
          </a:p>
          <a:p>
            <a:pPr>
              <a:buNone/>
            </a:pPr>
            <a:endParaRPr lang="fr-FR" sz="1800" dirty="0" smtClean="0"/>
          </a:p>
          <a:p>
            <a:pPr>
              <a:buNone/>
            </a:pPr>
            <a:endParaRPr lang="fr-FR" sz="1800" dirty="0" smtClean="0"/>
          </a:p>
          <a:p>
            <a:pPr>
              <a:buNone/>
            </a:pPr>
            <a:endParaRPr lang="fr-FR"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Forêt de </a:t>
            </a:r>
            <a:r>
              <a:rPr lang="fr-FR" dirty="0" err="1" smtClean="0"/>
              <a:t>Skouriès</a:t>
            </a:r>
            <a:r>
              <a:rPr lang="fr-FR" dirty="0" smtClean="0"/>
              <a:t> (Chalcidique)</a:t>
            </a:r>
            <a:endParaRPr lang="fr-FR" dirty="0"/>
          </a:p>
        </p:txBody>
      </p:sp>
      <p:pic>
        <p:nvPicPr>
          <p:cNvPr id="5" name="Image 4" descr="mines d'or"/>
          <p:cNvPicPr/>
          <p:nvPr/>
        </p:nvPicPr>
        <p:blipFill>
          <a:blip r:embed="rId2" cstate="print"/>
          <a:srcRect/>
          <a:stretch>
            <a:fillRect/>
          </a:stretch>
        </p:blipFill>
        <p:spPr bwMode="auto">
          <a:xfrm>
            <a:off x="971600" y="1772816"/>
            <a:ext cx="2400300" cy="1495425"/>
          </a:xfrm>
          <a:prstGeom prst="rect">
            <a:avLst/>
          </a:prstGeom>
          <a:noFill/>
          <a:ln w="9525">
            <a:noFill/>
            <a:miter lim="800000"/>
            <a:headEnd/>
            <a:tailEnd/>
          </a:ln>
        </p:spPr>
      </p:pic>
      <p:pic>
        <p:nvPicPr>
          <p:cNvPr id="6" name="Image 5" descr="http://static.mediapart.fr/files/imagecache/portfolios_photo_full/portfolios/28693/alexia_tsagkari_21.jpg"/>
          <p:cNvPicPr/>
          <p:nvPr/>
        </p:nvPicPr>
        <p:blipFill>
          <a:blip r:embed="rId3" cstate="print"/>
          <a:srcRect/>
          <a:stretch>
            <a:fillRect/>
          </a:stretch>
        </p:blipFill>
        <p:spPr bwMode="auto">
          <a:xfrm>
            <a:off x="4427984" y="3573016"/>
            <a:ext cx="3505200" cy="2542427"/>
          </a:xfrm>
          <a:prstGeom prst="rect">
            <a:avLst/>
          </a:prstGeom>
          <a:noFill/>
          <a:ln w="9525">
            <a:noFill/>
            <a:miter lim="800000"/>
            <a:headEnd/>
            <a:tailEnd/>
          </a:ln>
        </p:spPr>
      </p:pic>
      <p:pic>
        <p:nvPicPr>
          <p:cNvPr id="8" name="Espace réservé du contenu 7" descr="http://static.mediapart.fr/files/imagecache/portfolios_photo_full/portfolios/28693/alexia_tsagkari_21.jpg"/>
          <p:cNvPicPr>
            <a:picLocks noGrp="1"/>
          </p:cNvPicPr>
          <p:nvPr>
            <p:ph idx="1"/>
          </p:nvPr>
        </p:nvPicPr>
        <p:blipFill>
          <a:blip r:embed="rId3" cstate="print"/>
          <a:srcRect/>
          <a:stretch>
            <a:fillRect/>
          </a:stretch>
        </p:blipFill>
        <p:spPr bwMode="auto">
          <a:xfrm>
            <a:off x="1835696" y="3573016"/>
            <a:ext cx="6209260" cy="305720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Code de l’Environnement</a:t>
            </a:r>
            <a:endParaRPr lang="fr-FR" b="1" dirty="0"/>
          </a:p>
        </p:txBody>
      </p:sp>
      <p:sp>
        <p:nvSpPr>
          <p:cNvPr id="3" name="Espace réservé du contenu 2"/>
          <p:cNvSpPr>
            <a:spLocks noGrp="1"/>
          </p:cNvSpPr>
          <p:nvPr>
            <p:ph idx="1"/>
          </p:nvPr>
        </p:nvSpPr>
        <p:spPr/>
        <p:txBody>
          <a:bodyPr>
            <a:normAutofit fontScale="25000" lnSpcReduction="20000"/>
          </a:bodyPr>
          <a:lstStyle/>
          <a:p>
            <a:pPr algn="just">
              <a:buNone/>
            </a:pPr>
            <a:r>
              <a:rPr lang="fr-FR" sz="7200" b="1" dirty="0" smtClean="0"/>
              <a:t>Article L122-1 </a:t>
            </a:r>
          </a:p>
          <a:p>
            <a:pPr algn="just">
              <a:buNone/>
            </a:pPr>
            <a:r>
              <a:rPr lang="fr-FR" sz="7200" b="1" dirty="0" smtClean="0"/>
              <a:t>I. ― Les projets de travaux, d'ouvrages ou d'aménagements publics et privés qui, par leur nature, leurs dimensions ou leur localisation sont susceptibles d'avoir des incidences notables sur l'environnement ou la santé humaine sont précédés d'une étude d'impact. </a:t>
            </a:r>
          </a:p>
          <a:p>
            <a:pPr algn="just">
              <a:buNone/>
            </a:pPr>
            <a:r>
              <a:rPr lang="fr-FR" sz="7200" b="1" dirty="0" smtClean="0"/>
              <a:t>IV. ― La décision de l'autorité compétente qui autorise le pétitionnaire ou le maître d'ouvrage à réaliser le projet prend en considération l'étude d'impact, l'avis de l'autorité administrative de l'</a:t>
            </a:r>
            <a:r>
              <a:rPr lang="fr-FR" sz="7200" b="1" dirty="0" err="1" smtClean="0"/>
              <a:t>Etat</a:t>
            </a:r>
            <a:r>
              <a:rPr lang="fr-FR" sz="7200" b="1" dirty="0" smtClean="0"/>
              <a:t> compétente en matière d'environnement et le résultat de la consultation du public. Sous réserve des dispositions particulières prévues par les procédures d'autorisation, d'approbation ou d'exécution applicables à ces projets, cette décision fixe les mesures à la charge du pétitionnaire ou du maître d'ouvrage destinées à éviter, réduire et, lorsque c'est possible, compenser les effets négatifs notables du projet sur l'environnement ou la santé humaine ainsi que les modalités de leur suivi. </a:t>
            </a:r>
          </a:p>
          <a:p>
            <a:pPr algn="just">
              <a:buNone/>
            </a:pPr>
            <a:r>
              <a:rPr lang="fr-FR" sz="7200" b="1" dirty="0" smtClean="0"/>
              <a:t> </a:t>
            </a:r>
          </a:p>
          <a:p>
            <a:pPr algn="just">
              <a:buNone/>
            </a:pPr>
            <a:r>
              <a:rPr lang="fr-FR" sz="7200" b="1" i="1" dirty="0" smtClean="0"/>
              <a:t>Article R122-14 </a:t>
            </a:r>
            <a:endParaRPr lang="fr-FR" sz="7200" b="1" dirty="0" smtClean="0"/>
          </a:p>
          <a:p>
            <a:pPr algn="just">
              <a:buNone/>
            </a:pPr>
            <a:r>
              <a:rPr lang="fr-FR" sz="7200" b="1" dirty="0" smtClean="0"/>
              <a:t>II. - Les mesures compensatoires ont pour objet d'apporter une contrepartie aux effets négatifs notables, directs ou indirects, du projet qui n'ont pu être évités ou suffisamment réduits. Elles sont mises en œuvre en priorité sur le site endommagé ou à proximité de celui-ci afin de garantir sa fonctionnalité de manière pérenne. Elles doivent permettre de conserver globalement et, si possible, d'améliorer la qualité environnementale des milieux.</a:t>
            </a:r>
          </a:p>
          <a:p>
            <a:pPr>
              <a:buNone/>
            </a:pPr>
            <a:r>
              <a:rPr lang="fr-FR" dirty="0" smtClean="0"/>
              <a:t> </a:t>
            </a:r>
          </a:p>
          <a:p>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II. Les lieux de l’engagement dans la protection de l’environnement</a:t>
            </a:r>
            <a:endParaRPr lang="fr-FR" dirty="0"/>
          </a:p>
        </p:txBody>
      </p:sp>
      <p:sp>
        <p:nvSpPr>
          <p:cNvPr id="3" name="Espace réservé du contenu 2"/>
          <p:cNvSpPr>
            <a:spLocks noGrp="1"/>
          </p:cNvSpPr>
          <p:nvPr>
            <p:ph idx="1"/>
          </p:nvPr>
        </p:nvSpPr>
        <p:spPr/>
        <p:txBody>
          <a:bodyPr>
            <a:normAutofit fontScale="92500" lnSpcReduction="10000"/>
          </a:bodyPr>
          <a:lstStyle/>
          <a:p>
            <a:pPr marL="514350" indent="-514350">
              <a:buAutoNum type="alphaUcParenR"/>
            </a:pPr>
            <a:r>
              <a:rPr lang="fr-FR" b="1" dirty="0" smtClean="0"/>
              <a:t>L’engagement politique</a:t>
            </a:r>
          </a:p>
          <a:p>
            <a:pPr marL="514350" indent="-514350">
              <a:buAutoNum type="alphaUcParenR"/>
            </a:pPr>
            <a:r>
              <a:rPr lang="fr-FR" b="1" dirty="0" smtClean="0"/>
              <a:t>« L’action directe »</a:t>
            </a:r>
          </a:p>
          <a:p>
            <a:pPr marL="514350" indent="-514350">
              <a:buFont typeface="Arial" pitchFamily="34" charset="0"/>
              <a:buAutoNum type="alphaUcParenR"/>
            </a:pPr>
            <a:r>
              <a:rPr lang="fr-FR" b="1" dirty="0" smtClean="0"/>
              <a:t>Le journalisme environnemental</a:t>
            </a:r>
          </a:p>
          <a:p>
            <a:pPr marL="514350" indent="-514350">
              <a:buAutoNum type="alphaUcParenR"/>
            </a:pPr>
            <a:r>
              <a:rPr lang="fr-FR" b="1" dirty="0" smtClean="0"/>
              <a:t>L’expertise scientifique</a:t>
            </a:r>
          </a:p>
          <a:p>
            <a:pPr marL="514350" indent="-514350">
              <a:buAutoNum type="alphaUcParenR"/>
            </a:pPr>
            <a:r>
              <a:rPr lang="fr-FR" b="1" dirty="0" smtClean="0"/>
              <a:t>L’ingénierie écologique</a:t>
            </a:r>
          </a:p>
          <a:p>
            <a:pPr marL="514350" indent="-514350">
              <a:buAutoNum type="alphaUcParenR"/>
            </a:pPr>
            <a:r>
              <a:rPr lang="fr-FR" b="1" dirty="0" smtClean="0"/>
              <a:t>L’art environnemental</a:t>
            </a:r>
          </a:p>
          <a:p>
            <a:pPr marL="514350" indent="-514350">
              <a:buFont typeface="Arial" pitchFamily="34" charset="0"/>
              <a:buAutoNum type="alphaUcParenR"/>
            </a:pPr>
            <a:r>
              <a:rPr lang="fr-FR" b="1" dirty="0" smtClean="0"/>
              <a:t>Les associations de défense de l’environnement</a:t>
            </a:r>
          </a:p>
          <a:p>
            <a:pPr marL="514350" indent="-514350">
              <a:buFont typeface="Arial" pitchFamily="34" charset="0"/>
              <a:buAutoNum type="alphaUcParenR"/>
            </a:pPr>
            <a:r>
              <a:rPr lang="fr-FR" b="1" dirty="0" smtClean="0"/>
              <a:t>La </a:t>
            </a:r>
            <a:r>
              <a:rPr lang="fr-FR" b="1" dirty="0" smtClean="0"/>
              <a:t>contribution </a:t>
            </a:r>
            <a:r>
              <a:rPr lang="fr-FR" b="1" dirty="0" smtClean="0"/>
              <a:t>à la mise en place d’un </a:t>
            </a:r>
            <a:r>
              <a:rPr lang="fr-FR" b="1" dirty="0" smtClean="0"/>
              <a:t>droit pour l’environnement</a:t>
            </a:r>
          </a:p>
          <a:p>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67544" y="26064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Espace réservé du contenu 5"/>
          <p:cNvSpPr>
            <a:spLocks noGrp="1"/>
          </p:cNvSpPr>
          <p:nvPr>
            <p:ph idx="1"/>
          </p:nvPr>
        </p:nvSpPr>
        <p:spPr>
          <a:xfrm>
            <a:off x="323528" y="1412776"/>
            <a:ext cx="8229600" cy="4713387"/>
          </a:xfrm>
        </p:spPr>
        <p:txBody>
          <a:bodyPr>
            <a:normAutofit/>
          </a:bodyPr>
          <a:lstStyle/>
          <a:p>
            <a:pPr>
              <a:buNone/>
            </a:pPr>
            <a:r>
              <a:rPr lang="fr-FR" sz="4000" b="1" i="1" dirty="0" smtClean="0"/>
              <a:t>La Borie sauvée des eaux</a:t>
            </a:r>
            <a:endParaRPr lang="fr-FR" sz="4000" b="1" i="1" dirty="0"/>
          </a:p>
        </p:txBody>
      </p:sp>
      <p:pic>
        <p:nvPicPr>
          <p:cNvPr id="7" name="Picture 2"/>
          <p:cNvPicPr>
            <a:picLocks noChangeAspect="1" noChangeArrowheads="1"/>
          </p:cNvPicPr>
          <p:nvPr/>
        </p:nvPicPr>
        <p:blipFill>
          <a:blip r:embed="rId2" cstate="print"/>
          <a:srcRect/>
          <a:stretch>
            <a:fillRect/>
          </a:stretch>
        </p:blipFill>
        <p:spPr bwMode="auto">
          <a:xfrm>
            <a:off x="1691680" y="2204864"/>
            <a:ext cx="5572125" cy="4295775"/>
          </a:xfrm>
          <a:prstGeom prst="rect">
            <a:avLst/>
          </a:prstGeom>
          <a:noFill/>
          <a:ln w="9525">
            <a:noFill/>
            <a:miter lim="800000"/>
            <a:headEnd/>
            <a:tailEnd/>
          </a:ln>
        </p:spPr>
      </p:pic>
      <p:sp>
        <p:nvSpPr>
          <p:cNvPr id="8" name="Rectangle 7"/>
          <p:cNvSpPr/>
          <p:nvPr/>
        </p:nvSpPr>
        <p:spPr>
          <a:xfrm>
            <a:off x="2286000" y="3105835"/>
            <a:ext cx="4572000" cy="646331"/>
          </a:xfrm>
          <a:prstGeom prst="rect">
            <a:avLst/>
          </a:prstGeom>
        </p:spPr>
        <p:txBody>
          <a:bodyPr>
            <a:spAutoFit/>
          </a:bodyPr>
          <a:lstStyle/>
          <a:p>
            <a:r>
              <a:rPr lang="fr-FR" dirty="0" smtClean="0"/>
              <a:t>Introduction : Un exemple d’engagement en faveur de l’environnement</a:t>
            </a:r>
            <a:endParaRPr lang="fr-FR" dirty="0"/>
          </a:p>
        </p:txBody>
      </p:sp>
      <p:sp>
        <p:nvSpPr>
          <p:cNvPr id="9" name="Titre 8"/>
          <p:cNvSpPr>
            <a:spLocks noGrp="1"/>
          </p:cNvSpPr>
          <p:nvPr>
            <p:ph type="title"/>
          </p:nvPr>
        </p:nvSpPr>
        <p:spPr/>
        <p:txBody>
          <a:bodyPr>
            <a:normAutofit fontScale="90000"/>
          </a:bodyPr>
          <a:lstStyle/>
          <a:p>
            <a:r>
              <a:rPr lang="fr-FR" b="1" dirty="0" smtClean="0"/>
              <a:t>Introduction : </a:t>
            </a:r>
            <a:r>
              <a:rPr lang="fr-FR" sz="3600" b="1" dirty="0" smtClean="0"/>
              <a:t>Un exemple d’engagement en faveur de l’environnement : </a:t>
            </a:r>
            <a:endParaRPr lang="fr-FR" sz="3600" i="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u="sng" dirty="0" smtClean="0"/>
              <a:t>A) L’engagement politique</a:t>
            </a:r>
            <a:r>
              <a:rPr lang="fr-FR" b="1" dirty="0" smtClean="0"/>
              <a:t/>
            </a:r>
            <a:br>
              <a:rPr lang="fr-FR" b="1" dirty="0" smtClean="0"/>
            </a:br>
            <a:endParaRPr lang="fr-FR" dirty="0"/>
          </a:p>
        </p:txBody>
      </p:sp>
      <p:sp>
        <p:nvSpPr>
          <p:cNvPr id="6" name="Espace réservé du contenu 5"/>
          <p:cNvSpPr>
            <a:spLocks noGrp="1"/>
          </p:cNvSpPr>
          <p:nvPr>
            <p:ph idx="1"/>
          </p:nvPr>
        </p:nvSpPr>
        <p:spPr/>
        <p:txBody>
          <a:bodyPr/>
          <a:lstStyle/>
          <a:p>
            <a:pPr>
              <a:buNone/>
            </a:pPr>
            <a:r>
              <a:rPr lang="fr-FR" b="1" dirty="0" smtClean="0"/>
              <a:t>René Dumont </a:t>
            </a:r>
          </a:p>
          <a:p>
            <a:pPr>
              <a:buNone/>
            </a:pPr>
            <a:r>
              <a:rPr lang="fr-FR" b="1" i="1" dirty="0" smtClean="0"/>
              <a:t>               L’utopie ou la mort (1973)</a:t>
            </a:r>
            <a:endParaRPr lang="fr-FR" b="1" i="1" dirty="0"/>
          </a:p>
        </p:txBody>
      </p:sp>
      <p:pic>
        <p:nvPicPr>
          <p:cNvPr id="7" name="Espace réservé du contenu 4" descr="http://alerte-environnement.fr/wp-content/uploads/2009/11/dumont1.gif"/>
          <p:cNvPicPr>
            <a:picLocks/>
          </p:cNvPicPr>
          <p:nvPr/>
        </p:nvPicPr>
        <p:blipFill>
          <a:blip r:embed="rId2" cstate="print"/>
          <a:srcRect/>
          <a:stretch>
            <a:fillRect/>
          </a:stretch>
        </p:blipFill>
        <p:spPr bwMode="auto">
          <a:xfrm>
            <a:off x="1835696" y="1844824"/>
            <a:ext cx="4896543" cy="416505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u="sng" dirty="0" smtClean="0"/>
              <a:t>B) « L’action directe »</a:t>
            </a:r>
            <a:endParaRPr lang="fr-FR" dirty="0"/>
          </a:p>
        </p:txBody>
      </p:sp>
      <p:sp>
        <p:nvSpPr>
          <p:cNvPr id="3" name="Espace réservé du contenu 2"/>
          <p:cNvSpPr>
            <a:spLocks noGrp="1"/>
          </p:cNvSpPr>
          <p:nvPr>
            <p:ph idx="1"/>
          </p:nvPr>
        </p:nvSpPr>
        <p:spPr/>
        <p:txBody>
          <a:bodyPr/>
          <a:lstStyle/>
          <a:p>
            <a:r>
              <a:rPr lang="fr-FR" dirty="0" smtClean="0"/>
              <a:t>Greenpeace</a:t>
            </a:r>
          </a:p>
          <a:p>
            <a:r>
              <a:rPr lang="fr-FR" dirty="0" smtClean="0"/>
              <a:t>Eco-guerriers</a:t>
            </a:r>
          </a:p>
          <a:p>
            <a:r>
              <a:rPr lang="fr-FR" dirty="0" smtClean="0"/>
              <a:t>Eco-terrorisme (pour la « cause animale »)</a:t>
            </a:r>
          </a:p>
          <a:p>
            <a:pPr>
              <a:buNone/>
            </a:pPr>
            <a:r>
              <a:rPr lang="fr-FR" b="1" dirty="0" smtClean="0"/>
              <a:t>                </a:t>
            </a:r>
            <a:r>
              <a:rPr lang="fr-FR" sz="4400" b="1" u="sng" dirty="0" smtClean="0"/>
              <a:t>C) Le journalisme environnemental</a:t>
            </a:r>
          </a:p>
          <a:p>
            <a:r>
              <a:rPr lang="fr-FR" dirty="0" smtClean="0"/>
              <a:t>Exemple des quotidiens nationaux</a:t>
            </a:r>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b="1" u="sng" dirty="0" smtClean="0"/>
              <a:t>D) L’expertise scientifique</a:t>
            </a:r>
            <a:r>
              <a:rPr lang="fr-FR" sz="2700" b="1" u="sng" dirty="0" smtClean="0"/>
              <a:t/>
            </a:r>
            <a:br>
              <a:rPr lang="fr-FR" sz="2700" b="1" u="sng" dirty="0" smtClean="0"/>
            </a:br>
            <a:r>
              <a:rPr lang="fr-FR" sz="2700" b="1" dirty="0" smtClean="0"/>
              <a:t>La question de la déontologie de l’expert et de l’expertise</a:t>
            </a:r>
            <a:r>
              <a:rPr lang="fr-FR" b="1" dirty="0" smtClean="0"/>
              <a:t/>
            </a:r>
            <a:br>
              <a:rPr lang="fr-FR" b="1" dirty="0" smtClean="0"/>
            </a:br>
            <a:endParaRPr lang="fr-FR" dirty="0"/>
          </a:p>
        </p:txBody>
      </p:sp>
      <p:sp>
        <p:nvSpPr>
          <p:cNvPr id="3" name="Espace réservé du contenu 2"/>
          <p:cNvSpPr>
            <a:spLocks noGrp="1"/>
          </p:cNvSpPr>
          <p:nvPr>
            <p:ph idx="1"/>
          </p:nvPr>
        </p:nvSpPr>
        <p:spPr>
          <a:xfrm>
            <a:off x="457200" y="1052736"/>
            <a:ext cx="8229600" cy="5328592"/>
          </a:xfrm>
        </p:spPr>
        <p:txBody>
          <a:bodyPr>
            <a:normAutofit fontScale="25000" lnSpcReduction="20000"/>
          </a:bodyPr>
          <a:lstStyle/>
          <a:p>
            <a:pPr>
              <a:buNone/>
            </a:pPr>
            <a:r>
              <a:rPr lang="fr-FR" sz="3500" b="1" i="1" dirty="0" smtClean="0"/>
              <a:t>               	</a:t>
            </a:r>
            <a:r>
              <a:rPr lang="fr-FR" sz="8000" b="1" i="1" dirty="0" smtClean="0"/>
              <a:t>Ex : Charte de l’expertise au CNRS (2011)</a:t>
            </a:r>
          </a:p>
          <a:p>
            <a:pPr>
              <a:buNone/>
            </a:pPr>
            <a:r>
              <a:rPr lang="fr-FR" sz="8000" b="1" i="1" u="sng" dirty="0" smtClean="0"/>
              <a:t>Article 1er</a:t>
            </a:r>
          </a:p>
          <a:p>
            <a:pPr>
              <a:buNone/>
            </a:pPr>
            <a:r>
              <a:rPr lang="fr-FR" sz="8000" b="1" dirty="0" smtClean="0"/>
              <a:t>	Toute mission d’expertise institutionnelle est décidée ou acceptée par la direction générale déléguée à la science du CNRS, sur avis consultatif de la structure ad hoc chargée de l’expertise.</a:t>
            </a:r>
          </a:p>
          <a:p>
            <a:pPr>
              <a:buNone/>
            </a:pPr>
            <a:r>
              <a:rPr lang="fr-FR" sz="8000" b="1" dirty="0" smtClean="0"/>
              <a:t>	Elle donne lieu à la rédaction:</a:t>
            </a:r>
          </a:p>
          <a:p>
            <a:pPr>
              <a:buNone/>
            </a:pPr>
            <a:r>
              <a:rPr lang="fr-FR" sz="8000" b="1" dirty="0" smtClean="0"/>
              <a:t>- soit d'une convention cosignée entre le commanditaire et le CNRS, qui précise clairement l’objet et le motif, le calendrier et les conditions de l’expertise, le budget de fonctionnement et, le cas échéant, de rémunération des experts, et s’engage à respecter les règles déontologiques en vigueur ;</a:t>
            </a:r>
          </a:p>
          <a:p>
            <a:r>
              <a:rPr lang="fr-FR" sz="8000" b="1" dirty="0" smtClean="0"/>
              <a:t>- soit, en cas d’auto-saisine, d'un cahier des charges rédigé par la structure chargée de l’expertise et comportant les mêmes mentions.</a:t>
            </a:r>
          </a:p>
          <a:p>
            <a:pPr>
              <a:buNone/>
            </a:pPr>
            <a:r>
              <a:rPr lang="fr-FR" sz="8000" b="1" i="1" u="sng" dirty="0" smtClean="0"/>
              <a:t>Article 3</a:t>
            </a:r>
          </a:p>
          <a:p>
            <a:pPr>
              <a:buNone/>
            </a:pPr>
            <a:r>
              <a:rPr lang="fr-FR" sz="8000" b="1" dirty="0" smtClean="0"/>
              <a:t>	Pour s’assurer de la compétence des experts qu’il a habilités à réaliser une mission d’expertise, ainsi que de la transparence de leur choix, le CNRS procède par sélection d’experts suite à appels publics, en prenant l’avis des instances scientifiques compétentes, notamment son Conseil scientifique. Il publie sur son site Internet les critères qui ont conduit au choix des experts retenus, ainsi que la manière d’appliquer chacun de ces critères.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100" b="1" u="sng" dirty="0" smtClean="0"/>
              <a:t>D) L’expertise scientifique</a:t>
            </a:r>
            <a:r>
              <a:rPr lang="fr-FR" b="1" u="sng" dirty="0" smtClean="0"/>
              <a:t/>
            </a:r>
            <a:br>
              <a:rPr lang="fr-FR" b="1" u="sng" dirty="0" smtClean="0"/>
            </a:br>
            <a:r>
              <a:rPr lang="fr-FR" sz="2700" b="1" dirty="0" smtClean="0"/>
              <a:t>La question de la déontologie de l’expert et de l’expertise</a:t>
            </a:r>
            <a:endParaRPr lang="fr-FR" sz="2700" dirty="0"/>
          </a:p>
        </p:txBody>
      </p:sp>
      <p:sp>
        <p:nvSpPr>
          <p:cNvPr id="3" name="Espace réservé du contenu 2"/>
          <p:cNvSpPr>
            <a:spLocks noGrp="1"/>
          </p:cNvSpPr>
          <p:nvPr>
            <p:ph idx="1"/>
          </p:nvPr>
        </p:nvSpPr>
        <p:spPr>
          <a:xfrm>
            <a:off x="395536" y="1484784"/>
            <a:ext cx="8229600" cy="4525963"/>
          </a:xfrm>
        </p:spPr>
        <p:txBody>
          <a:bodyPr>
            <a:normAutofit fontScale="25000" lnSpcReduction="20000"/>
          </a:bodyPr>
          <a:lstStyle/>
          <a:p>
            <a:pPr>
              <a:buNone/>
            </a:pPr>
            <a:r>
              <a:rPr lang="fr-FR" sz="6400" b="1" i="1" u="sng" dirty="0" smtClean="0"/>
              <a:t>Article 4</a:t>
            </a:r>
          </a:p>
          <a:p>
            <a:pPr>
              <a:buNone/>
            </a:pPr>
            <a:r>
              <a:rPr lang="fr-FR" sz="6400" b="1" dirty="0" smtClean="0"/>
              <a:t>	Pour éviter tout conflit d’intérêt entre les experts et les parties concernées par l'expertise, les experts habilités par le CNRS publient une déclaration d’intérêt décrivant précisément les liens, et notamment les liens financiers, passés, présents ou prévisibles, pouvant exister entre eux et les parties ou les domaines dans lesquels ils pourraient être personnellement ou professionnellement impliqués. Le CNRS rend les déclarations d’intérêt publiées par ses experts accessibles sur son site Internet.</a:t>
            </a:r>
          </a:p>
          <a:p>
            <a:pPr>
              <a:buNone/>
            </a:pPr>
            <a:r>
              <a:rPr lang="fr-FR" sz="6400" b="1" i="1" u="sng" dirty="0" smtClean="0"/>
              <a:t>Article 6</a:t>
            </a:r>
          </a:p>
          <a:p>
            <a:pPr>
              <a:buNone/>
            </a:pPr>
            <a:r>
              <a:rPr lang="fr-FR" sz="6400" b="1" dirty="0" smtClean="0"/>
              <a:t>	Dans le cadre d’une expertise, le CNRS peut éclairer et évaluer les différentes options possibles pour l’action mais n’est pas tenu de faire des recommandations*.</a:t>
            </a:r>
          </a:p>
          <a:p>
            <a:pPr>
              <a:buNone/>
            </a:pPr>
            <a:r>
              <a:rPr lang="fr-FR" sz="6400" b="1" dirty="0" smtClean="0"/>
              <a:t>	Le rapport d'expertise doit faire mention des points que l'état des connaissances disponibles ne permet pas de trancher avec une certitude suffisante. Il fait également état des divergences éventuelles, liées ou non à ces incertitudes, en publiant les avis minoritaires. Il peut proposer des pistes de recherche sur les questions scientifiques non-résolues. Il peut apporter des commentaires sur la formulation de la question posée.</a:t>
            </a:r>
          </a:p>
          <a:p>
            <a:pPr>
              <a:buNone/>
            </a:pPr>
            <a:r>
              <a:rPr lang="fr-FR" sz="6400" b="1" i="1" u="sng" dirty="0" smtClean="0"/>
              <a:t>Article 9</a:t>
            </a:r>
          </a:p>
          <a:p>
            <a:pPr>
              <a:buNone/>
            </a:pPr>
            <a:r>
              <a:rPr lang="fr-FR" sz="6400" b="1" dirty="0" smtClean="0"/>
              <a:t>	En cas de risque, notamment à caractère environnemental ou sanitaire :</a:t>
            </a:r>
          </a:p>
          <a:p>
            <a:pPr>
              <a:buNone/>
            </a:pPr>
            <a:r>
              <a:rPr lang="fr-FR" sz="6400" b="1" dirty="0" smtClean="0"/>
              <a:t>	- les instances scientifiques du CNRS ont la possibilité de s’autosaisir;</a:t>
            </a:r>
          </a:p>
          <a:p>
            <a:pPr>
              <a:buNone/>
            </a:pPr>
            <a:r>
              <a:rPr lang="fr-FR" sz="6400" b="1" dirty="0" smtClean="0"/>
              <a:t>	- les agents du CNRS doivent alerter les instances scientifiques du CNRS et la structure chargée de l’expertise ; celles-ci évaluent cette alerte dans les meilleurs délais et rendent un avis argumenté sur les suites à y donner en termes d'expertise.</a:t>
            </a:r>
          </a:p>
          <a:p>
            <a:pPr>
              <a:buNone/>
            </a:pPr>
            <a:endParaRPr lang="fr-FR" sz="5000" dirty="0" smtClean="0"/>
          </a:p>
          <a:p>
            <a:pPr>
              <a:buNone/>
            </a:pPr>
            <a:r>
              <a:rPr lang="fr-FR" b="1" dirty="0" smtClean="0"/>
              <a:t>	</a:t>
            </a:r>
            <a:endParaRPr lang="fr-FR" b="1" i="1" dirty="0" smtClean="0"/>
          </a:p>
          <a:p>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100" b="1" u="sng" dirty="0" smtClean="0"/>
              <a:t>D) L’expertise scientifique</a:t>
            </a:r>
            <a:br>
              <a:rPr lang="fr-FR" sz="3100" b="1" u="sng" dirty="0" smtClean="0"/>
            </a:br>
            <a:r>
              <a:rPr lang="fr-FR" sz="2800" b="1" dirty="0" smtClean="0"/>
              <a:t>La question de la protection des lanceurs d’alerte</a:t>
            </a:r>
          </a:p>
        </p:txBody>
      </p:sp>
      <p:sp>
        <p:nvSpPr>
          <p:cNvPr id="3" name="Espace réservé du contenu 2"/>
          <p:cNvSpPr>
            <a:spLocks noGrp="1"/>
          </p:cNvSpPr>
          <p:nvPr>
            <p:ph idx="1"/>
          </p:nvPr>
        </p:nvSpPr>
        <p:spPr>
          <a:xfrm>
            <a:off x="457200" y="1412776"/>
            <a:ext cx="8229600" cy="5112568"/>
          </a:xfrm>
        </p:spPr>
        <p:txBody>
          <a:bodyPr>
            <a:normAutofit/>
          </a:bodyPr>
          <a:lstStyle/>
          <a:p>
            <a:pPr>
              <a:buNone/>
            </a:pPr>
            <a:r>
              <a:rPr lang="fr-FR" sz="1600" b="1" dirty="0" smtClean="0"/>
              <a:t>LOI n° 2013-316 du 16 avril 2013 relative à l'indépendance de l'expertise en matière de santé et d'environnement et à la protection des lanceurs d'alerte </a:t>
            </a:r>
          </a:p>
          <a:p>
            <a:pPr>
              <a:buNone/>
            </a:pPr>
            <a:r>
              <a:rPr lang="fr-FR" sz="1600" b="1" i="1" u="sng" dirty="0" smtClean="0"/>
              <a:t>Article L. 1351-1 du Code du Travail</a:t>
            </a:r>
          </a:p>
          <a:p>
            <a:pPr>
              <a:buNone/>
            </a:pPr>
            <a:r>
              <a:rPr lang="fr-FR" sz="1600" b="1" dirty="0" smtClean="0"/>
              <a:t>	Aucune personne ne peut être écartée d'une procédure de recrutement ou de l'accès à un stage ou à une période de formation professionnelle, ni être sanctionnée ou faire l'objet d'une mesure discriminatoire, directe ou indirecte, notamment en matière de rémunération, de traitement, de formation, de reclassement, d'affectation, de qualification, de classification, de promotion professionnelle, de mutation ou de renouvellement de contrat, pour avoir relaté ou témoigné, de bonne foi, soit à son employeur, soit aux autorités judiciaires ou administratives de faits relatifs à un risque grave pour la santé publique ou l'environnement dont elle aurait eu connaissance dans l'exercice de ses fonctions.</a:t>
            </a:r>
            <a:br>
              <a:rPr lang="fr-FR" sz="1600" b="1" dirty="0" smtClean="0"/>
            </a:br>
            <a:r>
              <a:rPr lang="fr-FR" sz="1600" b="1" dirty="0" smtClean="0"/>
              <a:t>« Toute disposition ou tout acte contraire est nul de plein droit.</a:t>
            </a:r>
            <a:br>
              <a:rPr lang="fr-FR" sz="1600" b="1" dirty="0" smtClean="0"/>
            </a:br>
            <a:r>
              <a:rPr lang="fr-FR" sz="1600" b="1" dirty="0" smtClean="0"/>
              <a:t>« En cas de litige relatif à l'application des deux premiers alinéas, dès lors que la personne établit des faits qui permettent de présumer qu'elle a relaté ou témoigné, de bonne foi, de faits relatifs à un danger pour la santé publique ou l'environnement, il incombe à la partie défenderesse, au vu des éléments, de prouver que sa décision est justifiée par des éléments objectifs étrangers à la déclaration ou au témoignage de l'intéressé. Le juge forme sa conviction après avoir ordonné, en cas de besoin, toutes les mesures d'instruction qu'il estime utiles. </a:t>
            </a:r>
            <a:endParaRPr lang="fr-FR" sz="16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0648"/>
            <a:ext cx="8229600" cy="576064"/>
          </a:xfrm>
        </p:spPr>
        <p:txBody>
          <a:bodyPr>
            <a:normAutofit fontScale="90000"/>
          </a:bodyPr>
          <a:lstStyle/>
          <a:p>
            <a:r>
              <a:rPr lang="fr-FR" b="1" u="sng" dirty="0" smtClean="0"/>
              <a:t>E) L’ingénierie écologique</a:t>
            </a:r>
            <a:endParaRPr lang="fr-FR" u="sng" dirty="0"/>
          </a:p>
        </p:txBody>
      </p:sp>
      <p:sp>
        <p:nvSpPr>
          <p:cNvPr id="3" name="Espace réservé du contenu 2"/>
          <p:cNvSpPr>
            <a:spLocks noGrp="1"/>
          </p:cNvSpPr>
          <p:nvPr>
            <p:ph idx="1"/>
          </p:nvPr>
        </p:nvSpPr>
        <p:spPr>
          <a:xfrm>
            <a:off x="457200" y="836712"/>
            <a:ext cx="8229600" cy="5289451"/>
          </a:xfrm>
        </p:spPr>
        <p:txBody>
          <a:bodyPr>
            <a:normAutofit fontScale="25000" lnSpcReduction="20000"/>
          </a:bodyPr>
          <a:lstStyle/>
          <a:p>
            <a:pPr algn="just"/>
            <a:r>
              <a:rPr lang="fr-FR" sz="11200" dirty="0" smtClean="0"/>
              <a:t>Une approche et un corpus de techniques qui associent les disciplines d’ingénierie traditionnelle et de l’écologie scientifique de manière à utiliser au mieux les capacités de résilience des écosystèmes, et certaines capacités du végétal et de la faune à façonner et stabiliser ou épurer certains éléments du paysage (sols, pentes, berge, lisières, écotones, zones humides, </a:t>
            </a:r>
            <a:r>
              <a:rPr lang="fr-FR" sz="11200" dirty="0" err="1" smtClean="0"/>
              <a:t>etc</a:t>
            </a:r>
            <a:r>
              <a:rPr lang="fr-FR" sz="11200" dirty="0" smtClean="0"/>
              <a:t>). </a:t>
            </a:r>
          </a:p>
          <a:p>
            <a:pPr algn="just"/>
            <a:r>
              <a:rPr lang="fr-FR" sz="11200" dirty="0" smtClean="0"/>
              <a:t>D’où notamment :</a:t>
            </a:r>
          </a:p>
          <a:p>
            <a:pPr lvl="0" algn="just">
              <a:buNone/>
            </a:pPr>
            <a:r>
              <a:rPr lang="fr-FR" sz="11200" dirty="0" smtClean="0"/>
              <a:t>- un développement de  la biodiversité, notamment par des actions de restauration de milieux naturels dégradés (renaturation), et</a:t>
            </a:r>
          </a:p>
          <a:p>
            <a:pPr lvl="0" algn="just">
              <a:buNone/>
            </a:pPr>
            <a:r>
              <a:rPr lang="fr-FR" sz="11200" dirty="0" smtClean="0"/>
              <a:t>- une optimisation des services écosystémiques qu’offre la nature (services de prélèvement, de régulation, d'</a:t>
            </a:r>
            <a:r>
              <a:rPr lang="fr-FR" sz="11200" dirty="0" err="1" smtClean="0"/>
              <a:t>auto-production</a:t>
            </a:r>
            <a:r>
              <a:rPr lang="fr-FR" sz="11200" dirty="0" smtClean="0"/>
              <a:t>, services culturels),  y compris en ville.</a:t>
            </a:r>
          </a:p>
          <a:p>
            <a:pPr>
              <a:buNone/>
            </a:pPr>
            <a:r>
              <a:rPr lang="fr-FR" dirty="0" smtClean="0"/>
              <a:t/>
            </a:r>
            <a:br>
              <a:rPr lang="fr-FR" dirty="0" smtClean="0"/>
            </a:br>
            <a:r>
              <a:rPr lang="fr-FR" dirty="0" smtClean="0"/>
              <a:t/>
            </a:r>
            <a:br>
              <a:rPr lang="fr-FR" dirty="0" smtClean="0"/>
            </a:br>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t>F) L’art environnemental</a:t>
            </a:r>
            <a:endParaRPr lang="fr-FR" b="1" u="sng" dirty="0"/>
          </a:p>
        </p:txBody>
      </p:sp>
      <p:sp>
        <p:nvSpPr>
          <p:cNvPr id="3" name="Espace réservé du contenu 2"/>
          <p:cNvSpPr>
            <a:spLocks noGrp="1"/>
          </p:cNvSpPr>
          <p:nvPr>
            <p:ph idx="1"/>
          </p:nvPr>
        </p:nvSpPr>
        <p:spPr/>
        <p:txBody>
          <a:bodyPr>
            <a:normAutofit lnSpcReduction="10000"/>
          </a:bodyPr>
          <a:lstStyle/>
          <a:p>
            <a:r>
              <a:rPr lang="fr-FR" b="1" dirty="0" smtClean="0"/>
              <a:t>Art se caractérisant par un dialogue direct de l'artiste avec l'environnement; certains artistes toutefois ne prennent pas en compte les effets de leurs œuvres sur l'environnement tandis que d’autres  ne veulent pas causer de dommages et s'engagent à remettre l'environnement dans son état naturel.</a:t>
            </a:r>
          </a:p>
          <a:p>
            <a:r>
              <a:rPr lang="fr-FR" b="1" dirty="0" smtClean="0"/>
              <a:t>Ex : l’éco-art, le Land Art, le bio-art.</a:t>
            </a:r>
            <a:endParaRPr lang="fr-FR"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002234"/>
          </a:xfrm>
        </p:spPr>
        <p:txBody>
          <a:bodyPr>
            <a:normAutofit/>
          </a:bodyPr>
          <a:lstStyle/>
          <a:p>
            <a:r>
              <a:rPr lang="fr-FR" b="1" dirty="0" smtClean="0"/>
              <a:t>Land Art</a:t>
            </a:r>
            <a:r>
              <a:rPr lang="fr-FR" dirty="0" smtClean="0"/>
              <a:t/>
            </a:r>
            <a:br>
              <a:rPr lang="fr-FR" dirty="0" smtClean="0"/>
            </a:br>
            <a:r>
              <a:rPr lang="fr-FR" sz="4000" b="1" dirty="0" smtClean="0"/>
              <a:t>Richard Long          Robert </a:t>
            </a:r>
            <a:r>
              <a:rPr lang="fr-FR" sz="4000" b="1" dirty="0" err="1" smtClean="0"/>
              <a:t>Smithson</a:t>
            </a:r>
            <a:r>
              <a:rPr lang="fr-FR" dirty="0" smtClean="0"/>
              <a:t/>
            </a:r>
            <a:br>
              <a:rPr lang="fr-FR" dirty="0" smtClean="0"/>
            </a:br>
            <a:r>
              <a:rPr lang="fr-FR" sz="2700" b="1" i="1" dirty="0" err="1" smtClean="0"/>
              <a:t>Riverlines</a:t>
            </a:r>
            <a:r>
              <a:rPr lang="fr-FR" sz="2700" b="1" i="1" dirty="0" smtClean="0"/>
              <a:t>        Spiral </a:t>
            </a:r>
            <a:r>
              <a:rPr lang="fr-FR" sz="2700" b="1" i="1" dirty="0" err="1" smtClean="0"/>
              <a:t>Jetty</a:t>
            </a:r>
            <a:r>
              <a:rPr lang="fr-FR" sz="2700" b="1" i="1" dirty="0" smtClean="0"/>
              <a:t> </a:t>
            </a:r>
            <a:endParaRPr lang="fr-FR" sz="2700" b="1" i="1" dirty="0"/>
          </a:p>
        </p:txBody>
      </p:sp>
      <p:pic>
        <p:nvPicPr>
          <p:cNvPr id="4" name="Espace réservé du contenu 3" descr="http://upload.wikimedia.org/wikipedia/commons/thumb/9/9c/Spiraljetty.jpg/220px-Spiraljetty.jpg">
            <a:hlinkClick r:id="rId2"/>
          </p:cNvPr>
          <p:cNvPicPr>
            <a:picLocks noGrp="1"/>
          </p:cNvPicPr>
          <p:nvPr>
            <p:ph idx="1"/>
          </p:nvPr>
        </p:nvPicPr>
        <p:blipFill>
          <a:blip r:embed="rId3" cstate="print"/>
          <a:srcRect/>
          <a:stretch>
            <a:fillRect/>
          </a:stretch>
        </p:blipFill>
        <p:spPr bwMode="auto">
          <a:xfrm>
            <a:off x="5796136" y="2708920"/>
            <a:ext cx="3096344" cy="2588880"/>
          </a:xfrm>
          <a:prstGeom prst="rect">
            <a:avLst/>
          </a:prstGeom>
          <a:noFill/>
          <a:ln w="9525">
            <a:noFill/>
            <a:miter lim="800000"/>
            <a:headEnd/>
            <a:tailEnd/>
          </a:ln>
        </p:spPr>
      </p:pic>
      <p:pic>
        <p:nvPicPr>
          <p:cNvPr id="30724" name="Picture 4" descr="File:Richard Long Riverlines Detail.jpg"/>
          <p:cNvPicPr>
            <a:picLocks noChangeAspect="1" noChangeArrowheads="1"/>
          </p:cNvPicPr>
          <p:nvPr/>
        </p:nvPicPr>
        <p:blipFill>
          <a:blip r:embed="rId4" cstate="print"/>
          <a:srcRect/>
          <a:stretch>
            <a:fillRect/>
          </a:stretch>
        </p:blipFill>
        <p:spPr bwMode="auto">
          <a:xfrm>
            <a:off x="755576" y="2564904"/>
            <a:ext cx="4533900" cy="396044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u="sng" dirty="0" smtClean="0"/>
              <a:t>G) </a:t>
            </a:r>
            <a:r>
              <a:rPr lang="fr-FR" b="1" u="sng" dirty="0" smtClean="0"/>
              <a:t>Les associations de défense de l’environnement</a:t>
            </a:r>
            <a:endParaRPr lang="fr-FR" dirty="0"/>
          </a:p>
        </p:txBody>
      </p:sp>
      <p:sp>
        <p:nvSpPr>
          <p:cNvPr id="3" name="Espace réservé du contenu 2"/>
          <p:cNvSpPr>
            <a:spLocks noGrp="1"/>
          </p:cNvSpPr>
          <p:nvPr>
            <p:ph idx="1"/>
          </p:nvPr>
        </p:nvSpPr>
        <p:spPr/>
        <p:txBody>
          <a:bodyPr/>
          <a:lstStyle/>
          <a:p>
            <a:r>
              <a:rPr lang="fr-FR" b="1" dirty="0" smtClean="0"/>
              <a:t>La gestion d’espaces protégés</a:t>
            </a:r>
          </a:p>
          <a:p>
            <a:r>
              <a:rPr lang="fr-FR" b="1" dirty="0" smtClean="0"/>
              <a:t>La participation à l’élaboration de la politique et des décisions environnementales</a:t>
            </a:r>
          </a:p>
          <a:p>
            <a:r>
              <a:rPr lang="fr-FR" b="1" dirty="0" smtClean="0"/>
              <a:t>Le contentieux de l’environnement</a:t>
            </a:r>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rmAutofit fontScale="90000"/>
          </a:bodyPr>
          <a:lstStyle/>
          <a:p>
            <a:r>
              <a:rPr lang="fr-FR" sz="4000" dirty="0" smtClean="0"/>
              <a:t/>
            </a:r>
            <a:br>
              <a:rPr lang="fr-FR" sz="4000" dirty="0" smtClean="0"/>
            </a:br>
            <a:r>
              <a:rPr lang="fr-FR" sz="3600" b="1" u="sng" dirty="0" smtClean="0"/>
              <a:t>H</a:t>
            </a:r>
            <a:r>
              <a:rPr lang="fr-FR" sz="3600" b="1" u="sng" dirty="0" smtClean="0"/>
              <a:t>) </a:t>
            </a:r>
            <a:r>
              <a:rPr lang="fr-FR" sz="3600" b="1" u="sng" dirty="0" smtClean="0"/>
              <a:t>La </a:t>
            </a:r>
            <a:r>
              <a:rPr lang="fr-FR" sz="3600" b="1" u="sng" dirty="0" smtClean="0"/>
              <a:t>contribution à la mise </a:t>
            </a:r>
            <a:r>
              <a:rPr lang="fr-FR" sz="3600" b="1" u="sng" dirty="0" smtClean="0"/>
              <a:t>en place d’un droit  pour l’environnement</a:t>
            </a:r>
            <a:r>
              <a:rPr lang="fr-FR" dirty="0" smtClean="0"/>
              <a:t/>
            </a:r>
            <a:br>
              <a:rPr lang="fr-FR" dirty="0" smtClean="0"/>
            </a:br>
            <a:endParaRPr lang="fr-FR" dirty="0"/>
          </a:p>
        </p:txBody>
      </p:sp>
      <p:sp>
        <p:nvSpPr>
          <p:cNvPr id="3" name="Espace réservé du contenu 2"/>
          <p:cNvSpPr>
            <a:spLocks noGrp="1"/>
          </p:cNvSpPr>
          <p:nvPr>
            <p:ph idx="1"/>
          </p:nvPr>
        </p:nvSpPr>
        <p:spPr>
          <a:xfrm>
            <a:off x="457200" y="1340768"/>
            <a:ext cx="8229600" cy="4785395"/>
          </a:xfrm>
        </p:spPr>
        <p:txBody>
          <a:bodyPr>
            <a:noAutofit/>
          </a:bodyPr>
          <a:lstStyle/>
          <a:p>
            <a:pPr>
              <a:buNone/>
            </a:pPr>
            <a:r>
              <a:rPr lang="fr-FR" sz="2000" b="1" dirty="0" smtClean="0"/>
              <a:t>	</a:t>
            </a:r>
            <a:r>
              <a:rPr lang="fr-FR" sz="2000" b="1" i="1" u="sng" dirty="0" smtClean="0"/>
              <a:t>Préambule de la Constitution</a:t>
            </a:r>
          </a:p>
          <a:p>
            <a:pPr>
              <a:buNone/>
            </a:pPr>
            <a:r>
              <a:rPr lang="fr-FR" sz="2000" b="1" dirty="0" smtClean="0"/>
              <a:t>	Le Peuple français proclame solennellement son attachement aux Droits de l'Homme et aux principes de la souveraineté nationale tels qu'ils sont définis par la Déclaration de 1789, confirmée et complétée par le préambule de la Constitution de 1946</a:t>
            </a:r>
            <a:r>
              <a:rPr lang="fr-FR" sz="2000" b="1" dirty="0" smtClean="0">
                <a:hlinkClick r:id="rId2"/>
              </a:rPr>
              <a:t>,</a:t>
            </a:r>
            <a:r>
              <a:rPr lang="fr-FR" sz="2000" b="1" dirty="0" smtClean="0"/>
              <a:t> ainsi qu'aux droits et devoirs définis dans la Charte de l'environnement de 2004. </a:t>
            </a:r>
          </a:p>
          <a:p>
            <a:pPr>
              <a:buNone/>
            </a:pPr>
            <a:endParaRPr lang="fr-FR" sz="2000" b="1" dirty="0" smtClean="0"/>
          </a:p>
          <a:p>
            <a:pPr>
              <a:buNone/>
            </a:pPr>
            <a:r>
              <a:rPr lang="fr-FR" sz="2000" b="1" i="1" u="sng" dirty="0" smtClean="0"/>
              <a:t>Charte </a:t>
            </a:r>
            <a:r>
              <a:rPr lang="fr-FR" sz="2000" b="1" i="1" u="sng" dirty="0" smtClean="0"/>
              <a:t>de l'environnement </a:t>
            </a:r>
          </a:p>
          <a:p>
            <a:pPr>
              <a:buNone/>
            </a:pPr>
            <a:r>
              <a:rPr lang="fr-FR" sz="2000" b="1" dirty="0" smtClean="0"/>
              <a:t>	Article 1er. Chacun a le droit de vivre dans un environnement équilibré et respectueux de la santé.</a:t>
            </a:r>
          </a:p>
          <a:p>
            <a:pPr>
              <a:buNone/>
            </a:pPr>
            <a:r>
              <a:rPr lang="fr-FR" sz="2000" b="1" dirty="0" smtClean="0"/>
              <a:t>	Article 2. Toute personne a le devoir de prendre part à la préservation et à l'amélioration de l'environnement.</a:t>
            </a:r>
          </a:p>
          <a:p>
            <a:pPr>
              <a:buNone/>
            </a:pPr>
            <a:r>
              <a:rPr lang="fr-FR" sz="2000" b="1" dirty="0" smtClean="0"/>
              <a:t>	Article 3. Toute personne doit, dans les conditions définies par la loi, prévenir les atteintes qu'elle est susceptible de porter à l'environnement ou, à défaut, en limiter les conséquences.</a:t>
            </a:r>
          </a:p>
          <a:p>
            <a:pPr>
              <a:buNone/>
            </a:pPr>
            <a:endParaRPr lang="fr-FR" sz="2000" b="1"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2856391" y="1600200"/>
            <a:ext cx="3431217" cy="4525963"/>
          </a:xfrm>
          <a:prstGeom prst="rect">
            <a:avLst/>
          </a:prstGeom>
          <a:noFill/>
          <a:ln w="9525">
            <a:noFill/>
            <a:miter lim="800000"/>
            <a:headEnd/>
            <a:tailEnd/>
          </a:ln>
        </p:spPr>
      </p:pic>
      <p:sp>
        <p:nvSpPr>
          <p:cNvPr id="3" name="Rectangle 2"/>
          <p:cNvSpPr/>
          <p:nvPr/>
        </p:nvSpPr>
        <p:spPr>
          <a:xfrm>
            <a:off x="3287289" y="3244334"/>
            <a:ext cx="2569421" cy="369332"/>
          </a:xfrm>
          <a:prstGeom prst="rect">
            <a:avLst/>
          </a:prstGeom>
        </p:spPr>
        <p:txBody>
          <a:bodyPr wrap="none">
            <a:spAutoFit/>
          </a:bodyPr>
          <a:lstStyle/>
          <a:p>
            <a:pPr>
              <a:buNone/>
            </a:pPr>
            <a:r>
              <a:rPr lang="fr-FR" b="1" dirty="0" smtClean="0"/>
              <a:t>La Borie sauvée des eaux</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b="1" u="sng" dirty="0" smtClean="0"/>
              <a:t>H</a:t>
            </a:r>
            <a:r>
              <a:rPr lang="fr-FR" sz="3600" b="1" u="sng" dirty="0" smtClean="0"/>
              <a:t>) </a:t>
            </a:r>
            <a:r>
              <a:rPr lang="fr-FR" sz="3600" b="1" u="sng" dirty="0" smtClean="0"/>
              <a:t>La </a:t>
            </a:r>
            <a:r>
              <a:rPr lang="fr-FR" sz="3600" b="1" u="sng" dirty="0" smtClean="0"/>
              <a:t>contribution à la mise en place d’un droit  </a:t>
            </a:r>
            <a:r>
              <a:rPr lang="fr-FR" sz="3600" b="1" u="sng" dirty="0" smtClean="0"/>
              <a:t>pour l’environnement</a:t>
            </a:r>
            <a:endParaRPr lang="fr-FR" sz="3600" dirty="0"/>
          </a:p>
        </p:txBody>
      </p:sp>
      <p:sp>
        <p:nvSpPr>
          <p:cNvPr id="3" name="Espace réservé du contenu 2"/>
          <p:cNvSpPr>
            <a:spLocks noGrp="1"/>
          </p:cNvSpPr>
          <p:nvPr>
            <p:ph idx="1"/>
          </p:nvPr>
        </p:nvSpPr>
        <p:spPr/>
        <p:txBody>
          <a:bodyPr>
            <a:normAutofit fontScale="25000" lnSpcReduction="20000"/>
          </a:bodyPr>
          <a:lstStyle/>
          <a:p>
            <a:pPr>
              <a:buNone/>
            </a:pPr>
            <a:r>
              <a:rPr lang="fr-FR" b="1" dirty="0" smtClean="0"/>
              <a:t>	</a:t>
            </a:r>
            <a:r>
              <a:rPr lang="fr-FR" sz="8000" b="1" dirty="0" smtClean="0"/>
              <a:t>Article </a:t>
            </a:r>
            <a:r>
              <a:rPr lang="fr-FR" sz="8000" b="1" dirty="0" smtClean="0"/>
              <a:t>4. Toute personne doit contribuer à la réparation des dommages qu'elle cause à l'environnement, dans les conditions définies par la loi.</a:t>
            </a:r>
          </a:p>
          <a:p>
            <a:pPr>
              <a:buNone/>
            </a:pPr>
            <a:r>
              <a:rPr lang="fr-FR" sz="8000" b="1" dirty="0" smtClean="0"/>
              <a:t>	Article </a:t>
            </a:r>
            <a:r>
              <a:rPr lang="fr-FR" sz="8000" b="1" dirty="0" smtClean="0"/>
              <a:t>5. Lorsque la réalisation d'un dommage, bien qu'incertaine en l'état des connaissances scientifiques, pourrait affecter de manière grave et irréversible l'environnement, les autorités publiques veillent, par application du principe de précaution et dans leurs domaines d'attributions, à la mise en </a:t>
            </a:r>
            <a:r>
              <a:rPr lang="fr-FR" sz="8000" b="1" dirty="0" err="1" smtClean="0"/>
              <a:t>oeuvre</a:t>
            </a:r>
            <a:r>
              <a:rPr lang="fr-FR" sz="8000" b="1" dirty="0" smtClean="0"/>
              <a:t> de procédures d'évaluation des risques et à l'adoption de mesures provisoires et proportionnées afin de parer à la réalisation du dommage.</a:t>
            </a:r>
          </a:p>
          <a:p>
            <a:pPr>
              <a:buNone/>
            </a:pPr>
            <a:r>
              <a:rPr lang="fr-FR" sz="8000" b="1" dirty="0" smtClean="0"/>
              <a:t>	Article </a:t>
            </a:r>
            <a:r>
              <a:rPr lang="fr-FR" sz="8000" b="1" dirty="0" smtClean="0"/>
              <a:t>6. Les politiques publiques doivent promouvoir un développement durable. A cet effet, elles concilient la protection et la mise en valeur de l'environnement, le développement économique et le progrès social.</a:t>
            </a:r>
          </a:p>
          <a:p>
            <a:pPr>
              <a:buNone/>
            </a:pPr>
            <a:r>
              <a:rPr lang="fr-FR" sz="8000" b="1" dirty="0" smtClean="0"/>
              <a:t>	Article </a:t>
            </a:r>
            <a:r>
              <a:rPr lang="fr-FR" sz="8000" b="1" dirty="0" smtClean="0"/>
              <a:t>7. Toute personne a le droit, dans les conditions et les limites définies par la loi, d'accéder aux informations relatives à l'environnement détenues par les autorités publiques et de participer à l'élaboration des décisions publiques ayant une incidence sur l'environnement.</a:t>
            </a:r>
            <a:endParaRPr lang="fr-FR" sz="80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I. Les ressorts de l’engagement dans la protection de l’environnement</a:t>
            </a:r>
            <a:endParaRPr lang="fr-FR" b="1" dirty="0"/>
          </a:p>
        </p:txBody>
      </p:sp>
      <p:sp>
        <p:nvSpPr>
          <p:cNvPr id="3" name="Espace réservé du contenu 2"/>
          <p:cNvSpPr>
            <a:spLocks noGrp="1"/>
          </p:cNvSpPr>
          <p:nvPr>
            <p:ph idx="1"/>
          </p:nvPr>
        </p:nvSpPr>
        <p:spPr/>
        <p:txBody>
          <a:bodyPr/>
          <a:lstStyle/>
          <a:p>
            <a:endParaRPr lang="fr-FR" dirty="0" smtClean="0"/>
          </a:p>
          <a:p>
            <a:pPr>
              <a:buNone/>
            </a:pPr>
            <a:r>
              <a:rPr lang="fr-FR" dirty="0" smtClean="0"/>
              <a:t>Trois ressorts essentiels :</a:t>
            </a:r>
          </a:p>
          <a:p>
            <a:pPr>
              <a:buNone/>
            </a:pPr>
            <a:endParaRPr lang="fr-FR" dirty="0" smtClean="0"/>
          </a:p>
          <a:p>
            <a:pPr marL="514350" indent="-514350">
              <a:buAutoNum type="alphaUcParenR"/>
            </a:pPr>
            <a:r>
              <a:rPr lang="fr-FR" b="1" dirty="0" smtClean="0"/>
              <a:t>La contemplation de la nature </a:t>
            </a:r>
          </a:p>
          <a:p>
            <a:pPr marL="514350" indent="-514350">
              <a:buAutoNum type="alphaUcParenR"/>
            </a:pPr>
            <a:r>
              <a:rPr lang="fr-FR" b="1" dirty="0" smtClean="0"/>
              <a:t>La rationalité scientifique</a:t>
            </a:r>
          </a:p>
          <a:p>
            <a:pPr marL="514350" indent="-514350">
              <a:buNone/>
            </a:pPr>
            <a:r>
              <a:rPr lang="fr-FR" b="1" dirty="0" smtClean="0"/>
              <a:t>C)  Le brutal changement (ou menace de changement) des conditions de vie ou du cadre de vie </a:t>
            </a:r>
            <a:endParaRPr lang="fr-FR"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908720"/>
            <a:ext cx="8229600" cy="782960"/>
          </a:xfrm>
        </p:spPr>
        <p:txBody>
          <a:bodyPr>
            <a:normAutofit fontScale="90000"/>
          </a:bodyPr>
          <a:lstStyle/>
          <a:p>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u="sng" dirty="0" smtClean="0"/>
              <a:t>A) La contemplation de la nature</a:t>
            </a:r>
            <a:r>
              <a:rPr lang="fr-FR" b="1" dirty="0" smtClean="0"/>
              <a:t/>
            </a:r>
            <a:br>
              <a:rPr lang="fr-FR" b="1" dirty="0" smtClean="0"/>
            </a:br>
            <a:r>
              <a:rPr lang="fr-FR" b="1" dirty="0" smtClean="0"/>
              <a:t>Saint François d’Assise </a:t>
            </a:r>
            <a:r>
              <a:rPr lang="fr-FR" sz="2400" b="1" dirty="0" smtClean="0"/>
              <a:t/>
            </a:r>
            <a:br>
              <a:rPr lang="fr-FR" sz="2400" b="1" dirty="0" smtClean="0"/>
            </a:br>
            <a:r>
              <a:rPr lang="fr-FR" sz="2700" b="1" dirty="0" smtClean="0"/>
              <a:t>Canonisé en 1228  par Grégoire IX.</a:t>
            </a:r>
            <a:br>
              <a:rPr lang="fr-FR" sz="2700" b="1" dirty="0" smtClean="0"/>
            </a:br>
            <a:r>
              <a:rPr lang="fr-FR" sz="2700" b="1" dirty="0" smtClean="0"/>
              <a:t>Proclamé en 1979 par Jean-Paul II </a:t>
            </a:r>
            <a:br>
              <a:rPr lang="fr-FR" sz="2700" b="1" dirty="0" smtClean="0"/>
            </a:br>
            <a:r>
              <a:rPr lang="fr-FR" sz="2700" b="1" dirty="0" smtClean="0"/>
              <a:t>« </a:t>
            </a:r>
            <a:r>
              <a:rPr lang="fr-FR" sz="2700" b="1" i="1" dirty="0" smtClean="0"/>
              <a:t>Patron céleste des cultivateurs de l'écologie</a:t>
            </a:r>
            <a:r>
              <a:rPr lang="fr-FR" sz="2700" b="1" dirty="0" smtClean="0"/>
              <a:t> » </a:t>
            </a:r>
            <a:br>
              <a:rPr lang="fr-FR" sz="2700" b="1" dirty="0" smtClean="0"/>
            </a:br>
            <a:r>
              <a:rPr lang="fr-FR" sz="2700" b="1" dirty="0" smtClean="0"/>
              <a:t>(« </a:t>
            </a:r>
            <a:r>
              <a:rPr lang="fr-FR" sz="2400" b="1" dirty="0" err="1" smtClean="0"/>
              <a:t>Patronus</a:t>
            </a:r>
            <a:r>
              <a:rPr lang="fr-FR" sz="2400" b="1" dirty="0" smtClean="0"/>
              <a:t> </a:t>
            </a:r>
            <a:r>
              <a:rPr lang="fr-FR" sz="2400" b="1" dirty="0" err="1" smtClean="0"/>
              <a:t>apud</a:t>
            </a:r>
            <a:r>
              <a:rPr lang="fr-FR" sz="2400" b="1" dirty="0" smtClean="0"/>
              <a:t> Deum </a:t>
            </a:r>
            <a:r>
              <a:rPr lang="fr-FR" sz="2400" b="1" dirty="0" err="1" smtClean="0"/>
              <a:t>oecologiae</a:t>
            </a:r>
            <a:r>
              <a:rPr lang="fr-FR" sz="2400" b="1" dirty="0" smtClean="0"/>
              <a:t> </a:t>
            </a:r>
            <a:r>
              <a:rPr lang="fr-FR" sz="2400" b="1" dirty="0" err="1" smtClean="0"/>
              <a:t>cultorum</a:t>
            </a:r>
            <a:r>
              <a:rPr lang="fr-FR" sz="2400" b="1" dirty="0" smtClean="0"/>
              <a:t> » ) </a:t>
            </a:r>
            <a:br>
              <a:rPr lang="fr-FR" sz="2400" b="1" dirty="0" smtClean="0"/>
            </a:br>
            <a:r>
              <a:rPr lang="fr-FR" sz="2400" b="1" dirty="0" smtClean="0"/>
              <a:t>dans sa </a:t>
            </a:r>
            <a:r>
              <a:rPr lang="fr-FR" sz="2700" b="1" dirty="0" smtClean="0"/>
              <a:t>lettre apostolique </a:t>
            </a:r>
            <a:r>
              <a:rPr lang="la-Latn" sz="2700" b="1" i="1" dirty="0" smtClean="0"/>
              <a:t>Inter sanctos</a:t>
            </a:r>
            <a:r>
              <a:rPr lang="fr-FR" sz="2700" b="1" dirty="0" smtClean="0"/>
              <a:t> </a:t>
            </a:r>
            <a:r>
              <a:rPr lang="la-Latn" sz="2700" b="1" i="1" dirty="0" smtClean="0"/>
              <a:t>praeclarosque viros</a:t>
            </a:r>
            <a:r>
              <a:rPr lang="fr-FR" sz="2700" b="1" dirty="0" smtClean="0"/>
              <a:t>.</a:t>
            </a:r>
            <a:r>
              <a:rPr lang="fr-FR" sz="1400" dirty="0" smtClean="0"/>
              <a:t/>
            </a:r>
            <a:br>
              <a:rPr lang="fr-FR" sz="1400" dirty="0" smtClean="0"/>
            </a:br>
            <a:r>
              <a:rPr lang="fr-FR" sz="1600" b="1" dirty="0" smtClean="0"/>
              <a:t/>
            </a:r>
            <a:br>
              <a:rPr lang="fr-FR" sz="1600" b="1" dirty="0" smtClean="0"/>
            </a:br>
            <a:r>
              <a:rPr lang="fr-FR" b="1" dirty="0" smtClean="0"/>
              <a:t/>
            </a:r>
            <a:br>
              <a:rPr lang="fr-FR" b="1" dirty="0" smtClean="0"/>
            </a:br>
            <a:r>
              <a:rPr lang="fr-FR" b="1" dirty="0" smtClean="0"/>
              <a:t/>
            </a:r>
            <a:br>
              <a:rPr lang="fr-FR" b="1" dirty="0" smtClean="0"/>
            </a:br>
            <a:endParaRPr lang="fr-FR" sz="4000" dirty="0"/>
          </a:p>
        </p:txBody>
      </p:sp>
      <p:pic>
        <p:nvPicPr>
          <p:cNvPr id="4" name="Espace réservé du contenu 3" descr="Image illustrative de l'article François d'Assise">
            <a:hlinkClick r:id="rId2"/>
          </p:cNvPr>
          <p:cNvPicPr>
            <a:picLocks noGrp="1"/>
          </p:cNvPicPr>
          <p:nvPr>
            <p:ph idx="1"/>
          </p:nvPr>
        </p:nvPicPr>
        <p:blipFill>
          <a:blip r:embed="rId3" cstate="print"/>
          <a:srcRect/>
          <a:stretch>
            <a:fillRect/>
          </a:stretch>
        </p:blipFill>
        <p:spPr bwMode="auto">
          <a:xfrm>
            <a:off x="3175000" y="3789040"/>
            <a:ext cx="3053184" cy="266429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000" b="1" dirty="0" smtClean="0"/>
              <a:t>Saint François d'Assise </a:t>
            </a:r>
            <a:br>
              <a:rPr lang="fr-FR" sz="4000" b="1" dirty="0" smtClean="0"/>
            </a:br>
            <a:r>
              <a:rPr lang="fr-FR" sz="4000" b="1" i="1" dirty="0" smtClean="0"/>
              <a:t>Cantique des créatures </a:t>
            </a:r>
            <a:r>
              <a:rPr lang="fr-FR" sz="4000" b="1" dirty="0" smtClean="0"/>
              <a:t>(vers 1220-1225)</a:t>
            </a:r>
            <a:endParaRPr lang="fr-FR" sz="4000" b="1" dirty="0"/>
          </a:p>
        </p:txBody>
      </p:sp>
      <p:sp>
        <p:nvSpPr>
          <p:cNvPr id="3" name="Espace réservé du contenu 2"/>
          <p:cNvSpPr>
            <a:spLocks noGrp="1"/>
          </p:cNvSpPr>
          <p:nvPr>
            <p:ph idx="1"/>
          </p:nvPr>
        </p:nvSpPr>
        <p:spPr/>
        <p:txBody>
          <a:bodyPr>
            <a:normAutofit fontScale="55000" lnSpcReduction="20000"/>
          </a:bodyPr>
          <a:lstStyle/>
          <a:p>
            <a:pPr>
              <a:buNone/>
            </a:pPr>
            <a:r>
              <a:rPr lang="fr-FR" b="1" dirty="0" smtClean="0"/>
              <a:t>« Seigneur, toi qui es Bon, Très-Haut et Tout-Puissant, à toi la louange, la gloire, l'honneur et toute bénédiction. A toi seul ils reviennent, ô Très-Haut, et personne ne peut dire tout ton mystère ! </a:t>
            </a:r>
            <a:endParaRPr lang="fr-FR" dirty="0" smtClean="0"/>
          </a:p>
          <a:p>
            <a:pPr>
              <a:buNone/>
            </a:pPr>
            <a:r>
              <a:rPr lang="fr-FR" b="1" dirty="0" smtClean="0"/>
              <a:t>Loué sois-tu, Seigneur, pour toutes tes créatures, spécialement pour le Soleil, notre grand frère. Il fait le jour et par lui, tu nous illumines. Il est si beau et si rayonnant. De toi, Très-Haut, il est un magnifique reflet ! </a:t>
            </a:r>
            <a:endParaRPr lang="fr-FR" dirty="0" smtClean="0"/>
          </a:p>
          <a:p>
            <a:pPr>
              <a:buNone/>
            </a:pPr>
            <a:r>
              <a:rPr lang="fr-FR" b="1" dirty="0" smtClean="0"/>
              <a:t>Loué sois-tu, Seigneur, pour notre sœur la Lune et pour les Etoiles. Dans le ciel tu les as façonnées, si claires, si précieuses et si belles ! </a:t>
            </a:r>
            <a:endParaRPr lang="fr-FR" dirty="0" smtClean="0"/>
          </a:p>
          <a:p>
            <a:pPr>
              <a:buNone/>
            </a:pPr>
            <a:r>
              <a:rPr lang="fr-FR" b="1" dirty="0" smtClean="0"/>
              <a:t>Loué sois-tu, Seigneur, pour notre frère le Vent, et pour l'air et pour les nuages, pour le ciel paisible et pour tous les temps: par eux, tu réconfortes tes créatures ! </a:t>
            </a:r>
            <a:endParaRPr lang="fr-FR" dirty="0" smtClean="0"/>
          </a:p>
          <a:p>
            <a:pPr>
              <a:buNone/>
            </a:pPr>
            <a:r>
              <a:rPr lang="fr-FR" b="1" dirty="0" smtClean="0"/>
              <a:t>Loué sois-tu, Seigneur, pour notre sœur l'Eau, qui est si utile et si modeste, si précieuse et si pure ! </a:t>
            </a:r>
            <a:endParaRPr lang="fr-FR" dirty="0" smtClean="0"/>
          </a:p>
          <a:p>
            <a:pPr>
              <a:buNone/>
            </a:pPr>
            <a:r>
              <a:rPr lang="fr-FR" b="1" dirty="0" smtClean="0"/>
              <a:t>Loué sois-tu, Seigneur, pour notre frère le Feu, par lui, tu éclaires la nuit. Il est si beau et si joyeux, si indomptable et si fort ! </a:t>
            </a:r>
            <a:endParaRPr lang="fr-FR" dirty="0" smtClean="0"/>
          </a:p>
          <a:p>
            <a:pPr>
              <a:buNone/>
            </a:pPr>
            <a:r>
              <a:rPr lang="fr-FR" b="1" dirty="0" smtClean="0"/>
              <a:t>Loué sois-tu, Seigneur, pour notre mère la Terre qui nous porte et nous nourrit. Elle produit la diversité des fruits et les herbes et les fleurs de toutes les couleurs ! (…….)</a:t>
            </a:r>
            <a:endParaRPr lang="fr-FR" dirty="0" smtClean="0"/>
          </a:p>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0"/>
            <a:ext cx="8229600" cy="1475656"/>
          </a:xfrm>
        </p:spPr>
        <p:txBody>
          <a:bodyPr>
            <a:normAutofit fontScale="90000"/>
          </a:bodyPr>
          <a:lstStyle/>
          <a:p>
            <a:r>
              <a:rPr lang="fr-FR" sz="4000" b="1" dirty="0" smtClean="0"/>
              <a:t>Jean Calvin</a:t>
            </a:r>
            <a:r>
              <a:rPr lang="fr-FR" dirty="0" smtClean="0"/>
              <a:t/>
            </a:r>
            <a:br>
              <a:rPr lang="fr-FR" dirty="0" smtClean="0"/>
            </a:br>
            <a:r>
              <a:rPr lang="fr-FR" sz="3200" b="1" i="1" dirty="0" smtClean="0"/>
              <a:t> Institution de la Religion Chrétienne </a:t>
            </a:r>
            <a:r>
              <a:rPr lang="fr-FR" sz="3200" b="1" dirty="0" smtClean="0"/>
              <a:t>(</a:t>
            </a:r>
            <a:r>
              <a:rPr lang="fr-FR" sz="3200" b="1" dirty="0" err="1" smtClean="0"/>
              <a:t>L.I</a:t>
            </a:r>
            <a:r>
              <a:rPr lang="fr-FR" sz="3200" b="1" dirty="0" smtClean="0"/>
              <a:t>, Ch.XVI, §2)</a:t>
            </a:r>
            <a:endParaRPr lang="fr-FR" sz="3200" dirty="0"/>
          </a:p>
        </p:txBody>
      </p:sp>
      <p:sp>
        <p:nvSpPr>
          <p:cNvPr id="3" name="Espace réservé du contenu 2"/>
          <p:cNvSpPr>
            <a:spLocks noGrp="1"/>
          </p:cNvSpPr>
          <p:nvPr>
            <p:ph idx="1"/>
          </p:nvPr>
        </p:nvSpPr>
        <p:spPr>
          <a:xfrm>
            <a:off x="457200" y="1268760"/>
            <a:ext cx="8229600" cy="4857403"/>
          </a:xfrm>
        </p:spPr>
        <p:txBody>
          <a:bodyPr>
            <a:normAutofit fontScale="25000" lnSpcReduction="20000"/>
          </a:bodyPr>
          <a:lstStyle/>
          <a:p>
            <a:pPr algn="just">
              <a:buNone/>
            </a:pPr>
            <a:r>
              <a:rPr lang="fr-FR" sz="8000" b="1" dirty="0" smtClean="0"/>
              <a:t>	</a:t>
            </a:r>
            <a:r>
              <a:rPr lang="fr-FR" sz="9600" b="1" dirty="0" smtClean="0"/>
              <a:t>« Il n’y a si noble ni admirable entre les créatures qu’est celle du soleil. Car outre qu’il éclaire le monde entier de sa lueur, quelle vertu est-ce de nourrir et végéter par sa chaleur tous animaux, d’inspirer par ses rayons fertilité à la terre, en échauffant la semence qu’on y jette ?</a:t>
            </a:r>
          </a:p>
          <a:p>
            <a:pPr algn="just">
              <a:buNone/>
            </a:pPr>
            <a:r>
              <a:rPr lang="fr-FR" sz="9600" b="1" dirty="0" smtClean="0"/>
              <a:t>     « Après, la faire verdoyer de beaux herbages qu’il fait croître, en leur donnant toujours nouvelle substance, jusqu’à ce que le blé et autres grains se lèvent en épis ; et qu'il nourrit ainsi toutes semences par ses vapeurs, pour les faire venir en fleur, et de fleur en fruit, cuisant le tout jusqu'à ce qu'il l'ait amené à maturité?</a:t>
            </a:r>
          </a:p>
          <a:p>
            <a:pPr algn="just">
              <a:buNone/>
            </a:pPr>
            <a:r>
              <a:rPr lang="fr-FR" sz="9600" b="1" dirty="0" smtClean="0"/>
              <a:t>	« Quelle noblesse et vertu aussi est-ce de faire bourgeonner les vignes, jeter leurs feuilles et puis leurs fleurs, et en la fin leur faire apporter un fruit si excellent? Or Dieu, pour se réserver la louange entière de toutes ces choses, a voulu avant de créer le soleil, qu'il y eût clarté au monde, et que la terre fut garnie et parée de tous genres d'herbes et de fruits (Gn1,3-11). »</a:t>
            </a:r>
            <a:r>
              <a:rPr lang="fr-FR" sz="8000" b="1" dirty="0" smtClean="0"/>
              <a:t/>
            </a:r>
            <a:br>
              <a:rPr lang="fr-FR" sz="8000" b="1" dirty="0" smtClean="0"/>
            </a:br>
            <a:endParaRPr lang="fr-FR" sz="8000" b="1"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Jean Calvin</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 Adam s’est vu confier la surveillance du jardin pour nous montrer que nous pouvons posséder ce que Dieu nous donne, à condition d’en faire un usage mesuré et modéré et de prendre soin du surplus. » </a:t>
            </a:r>
          </a:p>
          <a:p>
            <a:r>
              <a:rPr lang="fr-FR" dirty="0" smtClean="0"/>
              <a:t>« Suivant la fertilité ou la richesse de chaque région, on laissera reposer les champs tous les trois ou tous les quatre ans, pour que le suc et l’humidité ne tarissent point. Car en vérité, une fertilité telle que les champs puissent porter leur fruit sans interruption ne sont guère trouvables. Il faut donc laisser un temps de répit et de régénérescence à la terre, pour qu’elle puisse retrouver substance et vigueur. »</a:t>
            </a: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Jean Calvin</a:t>
            </a:r>
            <a:br>
              <a:rPr lang="fr-FR" b="1" dirty="0" smtClean="0"/>
            </a:br>
            <a:r>
              <a:rPr lang="fr-FR" sz="3100" b="1" i="1" dirty="0" smtClean="0"/>
              <a:t> Institution de la Religion Chrétienne </a:t>
            </a:r>
            <a:r>
              <a:rPr lang="fr-FR" sz="3100" b="1" dirty="0" smtClean="0"/>
              <a:t>(L.III, Ch. X)</a:t>
            </a:r>
            <a:endParaRPr lang="fr-FR" sz="3100" dirty="0"/>
          </a:p>
        </p:txBody>
      </p:sp>
      <p:sp>
        <p:nvSpPr>
          <p:cNvPr id="3" name="Espace réservé du contenu 2"/>
          <p:cNvSpPr>
            <a:spLocks noGrp="1"/>
          </p:cNvSpPr>
          <p:nvPr>
            <p:ph idx="1"/>
          </p:nvPr>
        </p:nvSpPr>
        <p:spPr/>
        <p:txBody>
          <a:bodyPr>
            <a:normAutofit fontScale="85000" lnSpcReduction="20000"/>
          </a:bodyPr>
          <a:lstStyle/>
          <a:p>
            <a:pPr>
              <a:buNone/>
            </a:pPr>
            <a:r>
              <a:rPr lang="fr-FR" sz="3500" b="1" dirty="0" smtClean="0"/>
              <a:t>« Pour éviter l’austérité et l’intempérance, il faut une doctrine de l’usage des biens terrestres. »</a:t>
            </a:r>
          </a:p>
          <a:p>
            <a:pPr>
              <a:buNone/>
            </a:pPr>
            <a:r>
              <a:rPr lang="fr-FR" sz="3500" i="1" dirty="0" smtClean="0"/>
              <a:t>En particulier :</a:t>
            </a:r>
            <a:r>
              <a:rPr lang="fr-FR" sz="3500" dirty="0" smtClean="0"/>
              <a:t> </a:t>
            </a:r>
          </a:p>
          <a:p>
            <a:r>
              <a:rPr lang="fr-FR" sz="3500" b="1" dirty="0" smtClean="0"/>
              <a:t>1°) « En tout, nous devons discerner l’auteur, lui rendre grâces. »</a:t>
            </a:r>
          </a:p>
          <a:p>
            <a:r>
              <a:rPr lang="fr-FR" sz="3500" b="1" dirty="0" smtClean="0"/>
              <a:t>2°) « Nous devons user de ce monde comme n’en usant point. Supportons de la pauvreté, usons modérément de l’abondance. »</a:t>
            </a:r>
          </a:p>
          <a:p>
            <a:r>
              <a:rPr lang="fr-FR" sz="3500" b="1" dirty="0" smtClean="0"/>
              <a:t>3°) « Nous sommes les administrateurs des biens de Dieu. »</a:t>
            </a:r>
          </a:p>
          <a:p>
            <a:endParaRPr lang="fr-FR" dirty="0"/>
          </a:p>
        </p:txBody>
      </p:sp>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885</TotalTime>
  <Words>730</Words>
  <Application>Microsoft Office PowerPoint</Application>
  <PresentationFormat>Affichage à l'écran (4:3)</PresentationFormat>
  <Paragraphs>142</Paragraphs>
  <Slides>30</Slides>
  <Notes>1</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Thème Office</vt:lpstr>
      <vt:lpstr>L’engagement dans la protection de l’Environnement</vt:lpstr>
      <vt:lpstr>Introduction : Un exemple d’engagement en faveur de l’environnement : </vt:lpstr>
      <vt:lpstr>Diapositive 3</vt:lpstr>
      <vt:lpstr>I. Les ressorts de l’engagement dans la protection de l’environnement</vt:lpstr>
      <vt:lpstr>     A) La contemplation de la nature Saint François d’Assise  Canonisé en 1228  par Grégoire IX. Proclamé en 1979 par Jean-Paul II  « Patron céleste des cultivateurs de l'écologie »  (« Patronus apud Deum oecologiae cultorum » )  dans sa lettre apostolique Inter sanctos praeclarosque viros.    </vt:lpstr>
      <vt:lpstr>Saint François d'Assise  Cantique des créatures (vers 1220-1225)</vt:lpstr>
      <vt:lpstr>Jean Calvin  Institution de la Religion Chrétienne (L.I, Ch.XVI, §2)</vt:lpstr>
      <vt:lpstr>Jean Calvin</vt:lpstr>
      <vt:lpstr>Jean Calvin  Institution de la Religion Chrétienne (L.III, Ch. X)</vt:lpstr>
      <vt:lpstr>  B) La rationalité scientifique  Rachel Carson  </vt:lpstr>
      <vt:lpstr>Rachel Carson</vt:lpstr>
      <vt:lpstr>Jean Dorst  Avant que Nature meure  (1965)</vt:lpstr>
      <vt:lpstr>Jean Dorst</vt:lpstr>
      <vt:lpstr>Christophe Bonneuil  et Jean-Baptiste Fressoz  L’Événement anthropocène. La Terre, l'histoire et nous (2013)</vt:lpstr>
      <vt:lpstr>Christophe Bonneuil  et Jean-Baptiste Fressoz</vt:lpstr>
      <vt:lpstr> C)  Le brutal changement (ou menace de changement) des conditions de vie ou du cadre de vie   </vt:lpstr>
      <vt:lpstr>Forêt de Skouriès (Chalcidique)</vt:lpstr>
      <vt:lpstr>Code de l’Environnement</vt:lpstr>
      <vt:lpstr>II. Les lieux de l’engagement dans la protection de l’environnement</vt:lpstr>
      <vt:lpstr>A) L’engagement politique </vt:lpstr>
      <vt:lpstr>B) « L’action directe »</vt:lpstr>
      <vt:lpstr>D) L’expertise scientifique La question de la déontologie de l’expert et de l’expertise </vt:lpstr>
      <vt:lpstr>D) L’expertise scientifique La question de la déontologie de l’expert et de l’expertise</vt:lpstr>
      <vt:lpstr>D) L’expertise scientifique La question de la protection des lanceurs d’alerte</vt:lpstr>
      <vt:lpstr>E) L’ingénierie écologique</vt:lpstr>
      <vt:lpstr>F) L’art environnemental</vt:lpstr>
      <vt:lpstr>Land Art Richard Long          Robert Smithson Riverlines        Spiral Jetty </vt:lpstr>
      <vt:lpstr>G) Les associations de défense de l’environnement</vt:lpstr>
      <vt:lpstr> H) La contribution à la mise en place d’un droit  pour l’environnement </vt:lpstr>
      <vt:lpstr>H) La contribution à la mise en place d’un droit  pour l’environnement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Philippe</dc:creator>
  <cp:lastModifiedBy>Philippe</cp:lastModifiedBy>
  <cp:revision>98</cp:revision>
  <dcterms:created xsi:type="dcterms:W3CDTF">2013-12-01T19:12:32Z</dcterms:created>
  <dcterms:modified xsi:type="dcterms:W3CDTF">2013-12-03T13:43:21Z</dcterms:modified>
</cp:coreProperties>
</file>